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1"/>
  </p:notesMasterIdLst>
  <p:sldIdLst>
    <p:sldId id="256" r:id="rId3"/>
    <p:sldId id="687" r:id="rId4"/>
    <p:sldId id="266" r:id="rId5"/>
    <p:sldId id="257" r:id="rId6"/>
    <p:sldId id="417" r:id="rId7"/>
    <p:sldId id="461" r:id="rId8"/>
    <p:sldId id="258" r:id="rId9"/>
    <p:sldId id="619" r:id="rId10"/>
    <p:sldId id="259" r:id="rId11"/>
    <p:sldId id="260" r:id="rId12"/>
    <p:sldId id="620" r:id="rId13"/>
    <p:sldId id="261" r:id="rId14"/>
    <p:sldId id="685" r:id="rId15"/>
    <p:sldId id="262" r:id="rId16"/>
    <p:sldId id="263" r:id="rId17"/>
    <p:sldId id="264" r:id="rId18"/>
    <p:sldId id="265" r:id="rId19"/>
    <p:sldId id="686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A519A-B1A1-4C58-B008-7C032947ECA1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5FA37-C679-424D-9B2B-E929C08A2F9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946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>
            <a:extLst>
              <a:ext uri="{FF2B5EF4-FFF2-40B4-BE49-F238E27FC236}">
                <a16:creationId xmlns:a16="http://schemas.microsoft.com/office/drawing/2014/main" id="{1C148CDF-6755-4FF2-9DF5-49618E162C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egnaposto note 2">
            <a:extLst>
              <a:ext uri="{FF2B5EF4-FFF2-40B4-BE49-F238E27FC236}">
                <a16:creationId xmlns:a16="http://schemas.microsoft.com/office/drawing/2014/main" id="{FA866C70-A369-411C-B202-95EBC26B50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Se usato in città può essere adoperato come sistema di monitoraggio dello stato stradale. Buche, voragini, cedimenti, cavità…</a:t>
            </a:r>
          </a:p>
        </p:txBody>
      </p:sp>
      <p:sp>
        <p:nvSpPr>
          <p:cNvPr id="41988" name="Segnaposto numero diapositiva 3">
            <a:extLst>
              <a:ext uri="{FF2B5EF4-FFF2-40B4-BE49-F238E27FC236}">
                <a16:creationId xmlns:a16="http://schemas.microsoft.com/office/drawing/2014/main" id="{4B11C197-5996-4754-8FB0-9890BD933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7E430-61F4-401D-B263-6BFE82504181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BA406E-85BD-4145-B73F-4298E2ECD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B98F66A-F522-46FA-A0D1-DC9BDE122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08E4AB3-4389-4B83-BCD8-26106884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C3A2-146E-4451-AA94-27A6EDA9F166}" type="datetime1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20DA5C-9616-4C09-896F-56418492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B7C88F8-58C4-43BB-8583-B797B4FE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7281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8D2441-792C-4A08-B848-E91F5E4C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6423815-D3D8-40CA-8C75-465EDD115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D4D7670-944D-466E-9D56-C5973DF2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5C3-09AD-410C-9E6C-530F5CB0720F}" type="datetime1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CE8ADDF-5EAC-4A57-B8CE-A7368DD2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861B31-4065-44E9-9410-F98EA322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307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5751CA6-E0AD-4C9D-82FE-839FEAE5C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484610D-547B-4079-8743-87C7B751C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7D7B9B-BA1D-4B54-9059-386E1AFC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6101-FE0C-42AB-815E-1F4E66296DEB}" type="datetime1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34B2A4A-D9C3-4AEB-9EA5-9550E07B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B5EBAB-A733-48B6-A679-13DF4C71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8684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80000" y="252000"/>
            <a:ext cx="11232000" cy="1080000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8" name="Segnaposto immagine 2"/>
          <p:cNvSpPr>
            <a:spLocks noGrp="1"/>
          </p:cNvSpPr>
          <p:nvPr>
            <p:ph type="pic" idx="1"/>
          </p:nvPr>
        </p:nvSpPr>
        <p:spPr>
          <a:xfrm>
            <a:off x="508000" y="1620000"/>
            <a:ext cx="5376000" cy="360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it-IT" noProof="0" dirty="0"/>
          </a:p>
        </p:txBody>
      </p:sp>
      <p:sp>
        <p:nvSpPr>
          <p:cNvPr id="9" name="Segnaposto testo 3"/>
          <p:cNvSpPr>
            <a:spLocks noGrp="1"/>
          </p:cNvSpPr>
          <p:nvPr>
            <p:ph type="body" sz="half" idx="2"/>
          </p:nvPr>
        </p:nvSpPr>
        <p:spPr>
          <a:xfrm>
            <a:off x="3367904" y="5320612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Segnaposto contenuto 3"/>
          <p:cNvSpPr>
            <a:spLocks noGrp="1"/>
          </p:cNvSpPr>
          <p:nvPr>
            <p:ph sz="half" idx="13"/>
          </p:nvPr>
        </p:nvSpPr>
        <p:spPr>
          <a:xfrm>
            <a:off x="6336000" y="1620000"/>
            <a:ext cx="5376000" cy="3288354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E9905C4F-3FA2-4ACE-A1CB-1BB58A00C9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4ADF1-C1E9-4D95-855C-DF5AACEC3501}" type="datetime1">
              <a:rPr lang="el-GR" smtClean="0"/>
              <a:t>7/12/2021</a:t>
            </a:fld>
            <a:endParaRPr lang="it-IT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9EAB00FE-74BA-4E0C-8962-0E427BA4CD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960EEDFE-80F7-4B6F-A0AA-C1EEFAA45F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B0077-E32C-42F0-A9C5-CD771B2B4CF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482780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2538-2F23-4A67-B711-865BFC6EF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02C1A-BCDC-495F-AE81-2ED0BA111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9A233-84B0-43EB-B4E7-F3318C839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95B05-36C6-4B0C-9A74-548AC46A5600}" type="datetime1">
              <a:rPr lang="el-GR" smtClean="0"/>
              <a:t>7/12/2021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C3304-78E8-4A4A-8AA2-40CFD50A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1629B-B311-4856-A3BC-3C88FB68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680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40A3-9661-4465-98C6-DF6E1217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70EFB-D9A9-439C-B9C8-F8F41907A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5719-AC79-4FB0-B98E-E7EC99D3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CE371F-4093-405C-8CA6-4763C81704BD}" type="datetime1">
              <a:rPr lang="el-GR" smtClean="0"/>
              <a:t>7/12/2021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69B3C-0994-4FDB-BAB3-FDF3DF7F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B5140-E7F4-4A94-9A0A-E5BBC9EF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2448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5FF2-D753-4651-96AC-4F02474C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8F421-C26D-473E-881E-77C60C9ED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29ED3-B034-4069-923D-A7EC0190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7A4A74-8E03-41E5-9BB8-AE890F766859}" type="datetime1">
              <a:rPr lang="el-GR" smtClean="0"/>
              <a:t>7/12/2021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2838A-B6F3-402B-8B2E-30ABAD26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0539-2B5B-4B52-B728-D154E968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166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B05BE-A578-4B22-8943-85B4DDC2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EABB-1CAC-4E4C-BE6F-44974B1FA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1C5DA-4ECE-456F-B804-A14C546E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873F3-C1D8-4297-9C8D-1C50A1E2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7B576-D23B-43A0-9390-FB3D2AD890E6}" type="datetime1">
              <a:rPr lang="el-GR" smtClean="0"/>
              <a:t>7/12/2021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1F6AF-B250-4279-A4A8-37D2DF0A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081B9-227A-4439-B276-9861575C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881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A469-30BD-45C4-A8C9-C802A5D0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DB6F1-DBB3-43B1-8EE3-DE616ACDB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8E225-D7F5-4085-92D5-994AE0CC3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D5B286-5A72-4C55-BA7D-BAA5C8761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F1B2B-5D95-47CE-A225-AA77D2DDC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3963F-C7B7-4B86-B933-25178E7A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4E924-0ED1-4E68-B64C-4E8BEC61369A}" type="datetime1">
              <a:rPr lang="el-GR" smtClean="0"/>
              <a:t>7/12/2021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934F9-3155-4EE0-91C8-48E4439E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EF249-B616-4062-B824-C69D6822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9322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60A1-76FF-479E-B4A7-B3E0FBCF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DAC2B-7993-441A-AB45-C13D750F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A6C32-23E4-4E13-9215-67E0FA80E43F}" type="datetime1">
              <a:rPr lang="el-GR" smtClean="0"/>
              <a:t>7/12/2021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D1E45-D1A9-4E9E-A874-EAA900FC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6FEDC-9C1F-4ACC-84A2-841A30B1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1166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FCB73-62BC-4113-AC72-3038A2E3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6CBB41-87C7-4B82-B829-9BD5B94427DA}" type="datetime1">
              <a:rPr lang="el-GR" smtClean="0"/>
              <a:t>7/12/2021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EF15A-648A-4B50-964E-93CC19A7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9C9FA-A95D-4DCB-A318-1D9FFD26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851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C9E31C-493D-4108-AEAB-0421EB6C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729BBD-5BE0-4BA4-AFA1-305E5F39D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B85C04-1BD0-4FD9-B827-09715BCE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7543-A3CF-407B-AFF9-96DDDE1285E0}" type="datetime1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846BA6-5AFE-48FD-AC3D-76C4581E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128003D-05FD-466E-8F09-02D23A18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7838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1440-CA0C-4676-ADD2-924C1606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8EF0A-11DB-40FD-9816-9FAA5BAA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A7C9D-8673-421F-AC3F-D902E39CE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5E7B7-5527-4A8D-B0B4-4E28CE41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74B6D-9125-4712-8453-13198B9DDAD1}" type="datetime1">
              <a:rPr lang="el-GR" smtClean="0"/>
              <a:t>7/12/2021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7FBF8-E5CA-418C-A9E2-63BCD457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37456-42DE-4B1C-96E0-B1C99ACD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701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564A-ED9C-4BC7-91E4-07AA452D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FA1B67-618D-4BF7-98F6-2E224FC66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FA955-D4F1-4522-874D-0ADA10E22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EFDC1-5D9A-4590-BC65-F46ADF38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324B2-AF68-4148-8063-0BC82DF2FF22}" type="datetime1">
              <a:rPr lang="el-GR" smtClean="0"/>
              <a:t>7/12/2021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0B97-CEC0-4C7F-82E8-DFCE671B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1451A-E55B-4018-B370-92349E82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4176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424A-9336-4F01-90DA-6F47BE2C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9A4E9-BE3D-49CE-BF37-2EC7E901B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0F386-4C66-4DA2-8016-AFAFE745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CBB47F-3FE4-4F56-9DB0-E28ED40E5B44}" type="datetime1">
              <a:rPr lang="el-GR" smtClean="0"/>
              <a:t>7/12/2021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0AB87-4033-4CD0-8142-B6E1116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56FF7-653F-4398-B729-39F82DF5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3048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0A9FF-D3E5-4A6C-AA1E-56D7C8F22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287E7-97B4-4622-A6C1-0D96624A1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789D3-8DDE-4245-A1DC-473C104B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073C57-28C7-4FF4-A310-1C461F003421}" type="datetime1">
              <a:rPr lang="el-GR" smtClean="0"/>
              <a:t>7/12/2021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7A894-AFBF-40B7-AA96-3B12D9E1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546B5-C1DA-4CB8-BC04-E5AFF231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55D7E-69C5-4E0F-AB8E-F54ED8E75025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727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0" descr="logo_bottom.jpg">
            <a:extLst>
              <a:ext uri="{FF2B5EF4-FFF2-40B4-BE49-F238E27FC236}">
                <a16:creationId xmlns:a16="http://schemas.microsoft.com/office/drawing/2014/main" id="{3CDC152D-3E70-4D75-A6D4-A3826760E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175375"/>
            <a:ext cx="193886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9" name="Segnaposto immagine 2"/>
          <p:cNvSpPr>
            <a:spLocks noGrp="1"/>
          </p:cNvSpPr>
          <p:nvPr>
            <p:ph type="pic" idx="1"/>
          </p:nvPr>
        </p:nvSpPr>
        <p:spPr>
          <a:xfrm>
            <a:off x="508000" y="1620000"/>
            <a:ext cx="3552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it-IT" noProof="0" dirty="0"/>
          </a:p>
        </p:txBody>
      </p:sp>
      <p:sp>
        <p:nvSpPr>
          <p:cNvPr id="10" name="Segnaposto immagine 2"/>
          <p:cNvSpPr>
            <a:spLocks noGrp="1"/>
          </p:cNvSpPr>
          <p:nvPr>
            <p:ph type="pic" idx="13"/>
          </p:nvPr>
        </p:nvSpPr>
        <p:spPr>
          <a:xfrm>
            <a:off x="4326045" y="1619999"/>
            <a:ext cx="3552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it-IT" noProof="0" dirty="0"/>
          </a:p>
        </p:txBody>
      </p:sp>
      <p:sp>
        <p:nvSpPr>
          <p:cNvPr id="11" name="Segnaposto immagine 2"/>
          <p:cNvSpPr>
            <a:spLocks noGrp="1"/>
          </p:cNvSpPr>
          <p:nvPr>
            <p:ph type="pic" idx="14"/>
          </p:nvPr>
        </p:nvSpPr>
        <p:spPr>
          <a:xfrm>
            <a:off x="8165512" y="1619999"/>
            <a:ext cx="3552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it-IT" noProof="0" dirty="0"/>
          </a:p>
        </p:txBody>
      </p:sp>
      <p:sp>
        <p:nvSpPr>
          <p:cNvPr id="12" name="Segnaposto contenuto 3"/>
          <p:cNvSpPr>
            <a:spLocks noGrp="1"/>
          </p:cNvSpPr>
          <p:nvPr>
            <p:ph sz="half" idx="15"/>
          </p:nvPr>
        </p:nvSpPr>
        <p:spPr>
          <a:xfrm>
            <a:off x="508000" y="4367474"/>
            <a:ext cx="5376000" cy="1396116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3" name="Segnaposto testo 3"/>
          <p:cNvSpPr>
            <a:spLocks noGrp="1"/>
          </p:cNvSpPr>
          <p:nvPr>
            <p:ph type="body" sz="half" idx="2"/>
          </p:nvPr>
        </p:nvSpPr>
        <p:spPr>
          <a:xfrm>
            <a:off x="1543904" y="3924000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Segnaposto testo 3"/>
          <p:cNvSpPr>
            <a:spLocks noGrp="1"/>
          </p:cNvSpPr>
          <p:nvPr>
            <p:ph type="body" sz="half" idx="16"/>
          </p:nvPr>
        </p:nvSpPr>
        <p:spPr>
          <a:xfrm>
            <a:off x="5361949" y="3924000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Segnaposto testo 3"/>
          <p:cNvSpPr>
            <a:spLocks noGrp="1"/>
          </p:cNvSpPr>
          <p:nvPr>
            <p:ph type="body" sz="half" idx="17"/>
          </p:nvPr>
        </p:nvSpPr>
        <p:spPr>
          <a:xfrm>
            <a:off x="9201416" y="3924000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Segnaposto contenuto 3"/>
          <p:cNvSpPr>
            <a:spLocks noGrp="1"/>
          </p:cNvSpPr>
          <p:nvPr>
            <p:ph sz="half" idx="18"/>
          </p:nvPr>
        </p:nvSpPr>
        <p:spPr>
          <a:xfrm>
            <a:off x="6341512" y="4367474"/>
            <a:ext cx="5376000" cy="1396116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8" name="Segnaposto data 2">
            <a:extLst>
              <a:ext uri="{FF2B5EF4-FFF2-40B4-BE49-F238E27FC236}">
                <a16:creationId xmlns:a16="http://schemas.microsoft.com/office/drawing/2014/main" id="{FB92410D-7144-4E6E-A5A4-F066068FC82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1AB5-7745-424D-8982-391D1B3A7211}" type="datetime1">
              <a:rPr lang="el-GR" smtClean="0"/>
              <a:t>7/12/2021</a:t>
            </a:fld>
            <a:endParaRPr lang="it-IT"/>
          </a:p>
        </p:txBody>
      </p:sp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05BC2059-4EDD-4A7A-9885-6F794C947D0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054826B6-137C-4966-B47B-75A5C81C972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DFAEF-A6C7-4979-86CA-AB833D79CDC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860250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54A401F3-077C-42EA-8D03-18082DB7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3CF3-4004-4A25-A7B5-CF6CB678BBB6}" type="datetime1">
              <a:rPr lang="el-GR" smtClean="0"/>
              <a:t>7/12/2021</a:t>
            </a:fld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F677388B-6940-4F9D-90B8-A67226609B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6761F-4B9E-4518-909E-C4A38C0EF5B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A0AA1E81-9E0B-4903-88A5-78BB4E5B1C2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80000" y="252000"/>
            <a:ext cx="11232000" cy="1080000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8" name="Segnaposto immagine 2"/>
          <p:cNvSpPr>
            <a:spLocks noGrp="1"/>
          </p:cNvSpPr>
          <p:nvPr>
            <p:ph type="pic" idx="1"/>
          </p:nvPr>
        </p:nvSpPr>
        <p:spPr>
          <a:xfrm>
            <a:off x="508000" y="1620000"/>
            <a:ext cx="5376000" cy="360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9" name="Segnaposto testo 3"/>
          <p:cNvSpPr>
            <a:spLocks noGrp="1"/>
          </p:cNvSpPr>
          <p:nvPr>
            <p:ph type="body" sz="half" idx="2"/>
          </p:nvPr>
        </p:nvSpPr>
        <p:spPr>
          <a:xfrm>
            <a:off x="3367904" y="5320612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Segnaposto contenuto 3"/>
          <p:cNvSpPr>
            <a:spLocks noGrp="1"/>
          </p:cNvSpPr>
          <p:nvPr>
            <p:ph sz="half" idx="13"/>
          </p:nvPr>
        </p:nvSpPr>
        <p:spPr>
          <a:xfrm>
            <a:off x="6336000" y="1620000"/>
            <a:ext cx="5376000" cy="3288354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0C293BE6-102A-491F-8FB9-B58051D694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63B5-E5C9-407F-9C40-1496CFF39BB7}" type="datetime1">
              <a:rPr lang="el-GR" smtClean="0"/>
              <a:t>7/12/2021</a:t>
            </a:fld>
            <a:endParaRPr lang="it-IT"/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09F1E782-BDB1-4AE0-8BA5-BEF13FAA2B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CF0965CB-9CAA-4A4D-AC95-1AFA333710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2E51D-2A8E-421C-B555-CCC1006C339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833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7" name="Segnaposto immagine 2"/>
          <p:cNvSpPr>
            <a:spLocks noGrp="1"/>
          </p:cNvSpPr>
          <p:nvPr>
            <p:ph type="pic" idx="1"/>
          </p:nvPr>
        </p:nvSpPr>
        <p:spPr>
          <a:xfrm>
            <a:off x="479997" y="1440000"/>
            <a:ext cx="5376000" cy="252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8" name="Segnaposto immagine 2"/>
          <p:cNvSpPr>
            <a:spLocks noGrp="1"/>
          </p:cNvSpPr>
          <p:nvPr>
            <p:ph type="pic" idx="13"/>
          </p:nvPr>
        </p:nvSpPr>
        <p:spPr>
          <a:xfrm>
            <a:off x="6350412" y="1440000"/>
            <a:ext cx="5376000" cy="252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9" name="Segnaposto testo 3"/>
          <p:cNvSpPr>
            <a:spLocks noGrp="1"/>
          </p:cNvSpPr>
          <p:nvPr>
            <p:ph type="body" sz="half" idx="16"/>
          </p:nvPr>
        </p:nvSpPr>
        <p:spPr>
          <a:xfrm>
            <a:off x="8176283" y="4104001"/>
            <a:ext cx="3552000" cy="248995"/>
          </a:xfrm>
        </p:spPr>
        <p:txBody>
          <a:bodyPr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0" name="Segnaposto contenuto 3"/>
          <p:cNvSpPr>
            <a:spLocks noGrp="1"/>
          </p:cNvSpPr>
          <p:nvPr>
            <p:ph sz="half" idx="20"/>
          </p:nvPr>
        </p:nvSpPr>
        <p:spPr>
          <a:xfrm>
            <a:off x="479997" y="4478743"/>
            <a:ext cx="5376000" cy="1431379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11" name="Segnaposto testo 3"/>
          <p:cNvSpPr>
            <a:spLocks noGrp="1"/>
          </p:cNvSpPr>
          <p:nvPr>
            <p:ph type="body" sz="half" idx="21"/>
          </p:nvPr>
        </p:nvSpPr>
        <p:spPr>
          <a:xfrm>
            <a:off x="2303997" y="4104001"/>
            <a:ext cx="3552000" cy="248995"/>
          </a:xfrm>
        </p:spPr>
        <p:txBody>
          <a:bodyPr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2" name="Segnaposto contenuto 3"/>
          <p:cNvSpPr>
            <a:spLocks noGrp="1"/>
          </p:cNvSpPr>
          <p:nvPr>
            <p:ph sz="half" idx="22"/>
          </p:nvPr>
        </p:nvSpPr>
        <p:spPr>
          <a:xfrm>
            <a:off x="6336000" y="4481918"/>
            <a:ext cx="5376000" cy="1431379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13" name="Segnaposto data 3">
            <a:extLst>
              <a:ext uri="{FF2B5EF4-FFF2-40B4-BE49-F238E27FC236}">
                <a16:creationId xmlns:a16="http://schemas.microsoft.com/office/drawing/2014/main" id="{A6B7A3FB-9C72-470F-9F6C-7C4DE050730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D81A-5D51-40CB-9B83-F5E4C399FDDB}" type="datetime1">
              <a:rPr lang="el-GR" smtClean="0"/>
              <a:t>7/12/2021</a:t>
            </a:fld>
            <a:endParaRPr lang="it-IT"/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9E9E7C7B-6369-4C82-A7AE-82985CFBBEC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23160024-6ED6-4554-BD1A-84CA552C4BA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615F0-F13B-4226-8E88-47C32A3620B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3438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7" name="Segnaposto immagine 2"/>
          <p:cNvSpPr>
            <a:spLocks noGrp="1"/>
          </p:cNvSpPr>
          <p:nvPr>
            <p:ph type="pic" idx="1"/>
          </p:nvPr>
        </p:nvSpPr>
        <p:spPr>
          <a:xfrm>
            <a:off x="479997" y="1440000"/>
            <a:ext cx="7808120" cy="326590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8" name="Segnaposto immagine 2"/>
          <p:cNvSpPr>
            <a:spLocks noGrp="1"/>
          </p:cNvSpPr>
          <p:nvPr>
            <p:ph type="pic" idx="13"/>
          </p:nvPr>
        </p:nvSpPr>
        <p:spPr>
          <a:xfrm>
            <a:off x="8690509" y="1452211"/>
            <a:ext cx="3014263" cy="141293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9" name="Segnaposto testo 3"/>
          <p:cNvSpPr>
            <a:spLocks noGrp="1"/>
          </p:cNvSpPr>
          <p:nvPr>
            <p:ph type="body" sz="half" idx="16"/>
          </p:nvPr>
        </p:nvSpPr>
        <p:spPr>
          <a:xfrm>
            <a:off x="8690509" y="2991136"/>
            <a:ext cx="3014263" cy="248995"/>
          </a:xfrm>
        </p:spPr>
        <p:txBody>
          <a:bodyPr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0" name="Segnaposto contenuto 3"/>
          <p:cNvSpPr>
            <a:spLocks noGrp="1"/>
          </p:cNvSpPr>
          <p:nvPr>
            <p:ph sz="half" idx="20"/>
          </p:nvPr>
        </p:nvSpPr>
        <p:spPr>
          <a:xfrm>
            <a:off x="479997" y="5064871"/>
            <a:ext cx="5376000" cy="820830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11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36117" y="4812239"/>
            <a:ext cx="3552000" cy="248995"/>
          </a:xfrm>
        </p:spPr>
        <p:txBody>
          <a:bodyPr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3" name="Segnaposto immagine 2"/>
          <p:cNvSpPr>
            <a:spLocks noGrp="1"/>
          </p:cNvSpPr>
          <p:nvPr>
            <p:ph type="pic" idx="22"/>
          </p:nvPr>
        </p:nvSpPr>
        <p:spPr>
          <a:xfrm>
            <a:off x="8690509" y="3320988"/>
            <a:ext cx="3035905" cy="138491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14" name="Segnaposto testo 3"/>
          <p:cNvSpPr>
            <a:spLocks noGrp="1"/>
          </p:cNvSpPr>
          <p:nvPr>
            <p:ph type="body" sz="half" idx="23"/>
          </p:nvPr>
        </p:nvSpPr>
        <p:spPr>
          <a:xfrm>
            <a:off x="8697738" y="4816611"/>
            <a:ext cx="3014263" cy="248995"/>
          </a:xfrm>
        </p:spPr>
        <p:txBody>
          <a:bodyPr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2" name="Segnaposto data 3">
            <a:extLst>
              <a:ext uri="{FF2B5EF4-FFF2-40B4-BE49-F238E27FC236}">
                <a16:creationId xmlns:a16="http://schemas.microsoft.com/office/drawing/2014/main" id="{E22CA968-3085-4291-BECA-F48D71888802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EA90-4C75-4C6F-AFBE-B2D8DD5286ED}" type="datetime1">
              <a:rPr lang="el-GR" smtClean="0"/>
              <a:t>7/12/2021</a:t>
            </a:fld>
            <a:endParaRPr lang="it-IT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F76F4CBD-66F9-4662-A7D3-C54D0A95A9C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AA2B6A54-069D-429D-BBF4-B0FCC23ABF4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745C7-6082-4623-BF86-174C81411525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7150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9" name="Segnaposto immagine 2"/>
          <p:cNvSpPr>
            <a:spLocks noGrp="1"/>
          </p:cNvSpPr>
          <p:nvPr>
            <p:ph type="pic" idx="1"/>
          </p:nvPr>
        </p:nvSpPr>
        <p:spPr>
          <a:xfrm>
            <a:off x="508000" y="1620000"/>
            <a:ext cx="3552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10" name="Segnaposto immagine 2"/>
          <p:cNvSpPr>
            <a:spLocks noGrp="1"/>
          </p:cNvSpPr>
          <p:nvPr>
            <p:ph type="pic" idx="13"/>
          </p:nvPr>
        </p:nvSpPr>
        <p:spPr>
          <a:xfrm>
            <a:off x="4326045" y="1619999"/>
            <a:ext cx="3552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11" name="Segnaposto immagine 2"/>
          <p:cNvSpPr>
            <a:spLocks noGrp="1"/>
          </p:cNvSpPr>
          <p:nvPr>
            <p:ph type="pic" idx="14"/>
          </p:nvPr>
        </p:nvSpPr>
        <p:spPr>
          <a:xfrm>
            <a:off x="8165512" y="1619999"/>
            <a:ext cx="3552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12" name="Segnaposto contenuto 3"/>
          <p:cNvSpPr>
            <a:spLocks noGrp="1"/>
          </p:cNvSpPr>
          <p:nvPr>
            <p:ph sz="half" idx="15"/>
          </p:nvPr>
        </p:nvSpPr>
        <p:spPr>
          <a:xfrm>
            <a:off x="508000" y="4367474"/>
            <a:ext cx="5376000" cy="1396116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13" name="Segnaposto testo 3"/>
          <p:cNvSpPr>
            <a:spLocks noGrp="1"/>
          </p:cNvSpPr>
          <p:nvPr>
            <p:ph type="body" sz="half" idx="2"/>
          </p:nvPr>
        </p:nvSpPr>
        <p:spPr>
          <a:xfrm>
            <a:off x="1543904" y="3924000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Segnaposto testo 3"/>
          <p:cNvSpPr>
            <a:spLocks noGrp="1"/>
          </p:cNvSpPr>
          <p:nvPr>
            <p:ph type="body" sz="half" idx="16"/>
          </p:nvPr>
        </p:nvSpPr>
        <p:spPr>
          <a:xfrm>
            <a:off x="5361949" y="3924000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Segnaposto testo 3"/>
          <p:cNvSpPr>
            <a:spLocks noGrp="1"/>
          </p:cNvSpPr>
          <p:nvPr>
            <p:ph type="body" sz="half" idx="17"/>
          </p:nvPr>
        </p:nvSpPr>
        <p:spPr>
          <a:xfrm>
            <a:off x="9201416" y="3924000"/>
            <a:ext cx="2516097" cy="284662"/>
          </a:xfrm>
        </p:spPr>
        <p:txBody>
          <a:bodyPr>
            <a:normAutofit/>
          </a:bodyPr>
          <a:lstStyle>
            <a:lvl1pPr marL="0" indent="0" algn="r">
              <a:buNone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Segnaposto contenuto 3"/>
          <p:cNvSpPr>
            <a:spLocks noGrp="1"/>
          </p:cNvSpPr>
          <p:nvPr>
            <p:ph sz="half" idx="18"/>
          </p:nvPr>
        </p:nvSpPr>
        <p:spPr>
          <a:xfrm>
            <a:off x="6341512" y="4367474"/>
            <a:ext cx="5376000" cy="1396116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17" name="Segnaposto data 3">
            <a:extLst>
              <a:ext uri="{FF2B5EF4-FFF2-40B4-BE49-F238E27FC236}">
                <a16:creationId xmlns:a16="http://schemas.microsoft.com/office/drawing/2014/main" id="{365297BF-CA78-4A3B-A036-2174099FED2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D1763-42AB-47DE-AED6-D9D248B30D07}" type="datetime1">
              <a:rPr lang="el-GR" smtClean="0"/>
              <a:t>7/12/2021</a:t>
            </a:fld>
            <a:endParaRPr lang="it-IT"/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720C7CF8-98EB-4222-B552-A1428A1DAE6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19" name="Segnaposto numero diapositiva 5">
            <a:extLst>
              <a:ext uri="{FF2B5EF4-FFF2-40B4-BE49-F238E27FC236}">
                <a16:creationId xmlns:a16="http://schemas.microsoft.com/office/drawing/2014/main" id="{A12D8CA5-D9BB-44A6-98F6-AA91CE6DDC6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E2106-0D70-42A9-824C-CD9FEC8DBEF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737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44A47F-8D3B-4296-9D81-00D1200E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24EBB13-FE39-4864-A6D8-5799B9DA2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04E38AA-D984-461A-ACC0-918BB091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C644-06FC-478B-83AA-960F381B0AB9}" type="datetime1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7E657F-7B9C-4406-B661-A1892AB0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6317520-AFF7-453E-ABF8-F85B9C63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827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10" name="Segnaposto immagine 2"/>
          <p:cNvSpPr>
            <a:spLocks noGrp="1"/>
          </p:cNvSpPr>
          <p:nvPr>
            <p:ph type="pic" idx="1"/>
          </p:nvPr>
        </p:nvSpPr>
        <p:spPr>
          <a:xfrm>
            <a:off x="480000" y="1440000"/>
            <a:ext cx="2880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11" name="Segnaposto immagine 2"/>
          <p:cNvSpPr>
            <a:spLocks noGrp="1"/>
          </p:cNvSpPr>
          <p:nvPr>
            <p:ph type="pic" idx="13"/>
          </p:nvPr>
        </p:nvSpPr>
        <p:spPr>
          <a:xfrm>
            <a:off x="3585948" y="1440000"/>
            <a:ext cx="3552000" cy="216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6"/>
          </p:nvPr>
        </p:nvSpPr>
        <p:spPr>
          <a:xfrm>
            <a:off x="3585948" y="3744000"/>
            <a:ext cx="3552000" cy="140160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Segnaposto contenuto 3"/>
          <p:cNvSpPr>
            <a:spLocks noGrp="1"/>
          </p:cNvSpPr>
          <p:nvPr>
            <p:ph sz="half" idx="20"/>
          </p:nvPr>
        </p:nvSpPr>
        <p:spPr>
          <a:xfrm>
            <a:off x="7587968" y="1444775"/>
            <a:ext cx="4124032" cy="4459224"/>
          </a:xfrm>
        </p:spPr>
        <p:txBody>
          <a:bodyPr/>
          <a:lstStyle>
            <a:lvl1pPr marL="252000" indent="-252000"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14" name="Segnaposto immagine 2"/>
          <p:cNvSpPr>
            <a:spLocks noGrp="1"/>
          </p:cNvSpPr>
          <p:nvPr>
            <p:ph type="pic" idx="21"/>
          </p:nvPr>
        </p:nvSpPr>
        <p:spPr>
          <a:xfrm>
            <a:off x="480000" y="3744001"/>
            <a:ext cx="2880000" cy="21599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half" idx="22"/>
          </p:nvPr>
        </p:nvSpPr>
        <p:spPr>
          <a:xfrm>
            <a:off x="263498" y="1444775"/>
            <a:ext cx="167655" cy="20649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6" name="Segnaposto testo 3"/>
          <p:cNvSpPr>
            <a:spLocks noGrp="1"/>
          </p:cNvSpPr>
          <p:nvPr>
            <p:ph type="body" sz="half" idx="23"/>
          </p:nvPr>
        </p:nvSpPr>
        <p:spPr>
          <a:xfrm>
            <a:off x="255023" y="3746311"/>
            <a:ext cx="167655" cy="20649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7" name="Segnaposto testo 3"/>
          <p:cNvSpPr>
            <a:spLocks noGrp="1"/>
          </p:cNvSpPr>
          <p:nvPr>
            <p:ph type="body" sz="half" idx="24"/>
          </p:nvPr>
        </p:nvSpPr>
        <p:spPr>
          <a:xfrm>
            <a:off x="7207722" y="1438432"/>
            <a:ext cx="167655" cy="20649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Lucida Grande"/>
              <a:buNone/>
              <a:tabLst/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8" name="Segnaposto data 3">
            <a:extLst>
              <a:ext uri="{FF2B5EF4-FFF2-40B4-BE49-F238E27FC236}">
                <a16:creationId xmlns:a16="http://schemas.microsoft.com/office/drawing/2014/main" id="{53D2B3E6-B6A8-4780-A5E2-6390A67492E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5273E-CACB-41F6-AF44-1D4103DEF2A2}" type="datetime1">
              <a:rPr lang="el-GR" smtClean="0"/>
              <a:t>7/12/2021</a:t>
            </a:fld>
            <a:endParaRPr lang="it-IT"/>
          </a:p>
        </p:txBody>
      </p:sp>
      <p:sp>
        <p:nvSpPr>
          <p:cNvPr id="19" name="Segnaposto piè di pagina 4">
            <a:extLst>
              <a:ext uri="{FF2B5EF4-FFF2-40B4-BE49-F238E27FC236}">
                <a16:creationId xmlns:a16="http://schemas.microsoft.com/office/drawing/2014/main" id="{9AF29DD1-8E0C-4153-B692-8296128CE6A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20" name="Segnaposto numero diapositiva 5">
            <a:extLst>
              <a:ext uri="{FF2B5EF4-FFF2-40B4-BE49-F238E27FC236}">
                <a16:creationId xmlns:a16="http://schemas.microsoft.com/office/drawing/2014/main" id="{47EBB22E-B4C5-406A-BC41-3DB202C729C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EEBB2-07B8-40A7-9301-D24A2FA0121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9280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6" name="Segnaposto contenuto 3"/>
          <p:cNvSpPr>
            <a:spLocks noGrp="1"/>
          </p:cNvSpPr>
          <p:nvPr>
            <p:ph sz="half" idx="2"/>
          </p:nvPr>
        </p:nvSpPr>
        <p:spPr>
          <a:xfrm>
            <a:off x="6192000" y="1440000"/>
            <a:ext cx="5520000" cy="4262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contenuto 3"/>
          <p:cNvSpPr>
            <a:spLocks noGrp="1"/>
          </p:cNvSpPr>
          <p:nvPr>
            <p:ph sz="half" idx="13"/>
          </p:nvPr>
        </p:nvSpPr>
        <p:spPr>
          <a:xfrm>
            <a:off x="480000" y="1444971"/>
            <a:ext cx="5520000" cy="4262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010845A-E13B-4A28-BD3A-3D40760BA3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CD3B-3C76-453C-9820-BB2E98BAC02E}" type="datetime1">
              <a:rPr lang="el-GR" smtClean="0"/>
              <a:t>7/12/2021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C1471FC5-6BB7-40BB-A706-9C5EEC0F36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0CC5B097-BE59-49A6-89D4-E7E99A9181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A967C-4AFB-45CE-9B1C-DE47449AFE4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8729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480000" y="252000"/>
            <a:ext cx="11232000" cy="1080000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F59A5103-476B-4779-AA07-88CE6DCE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5D336-FDF2-4E1A-85D9-901C34974DAC}" type="datetime1">
              <a:rPr lang="el-GR" smtClean="0"/>
              <a:t>7/12/2021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2078B91C-AFC6-401A-84A0-8B42F7AE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53F1682A-C7CB-4D6A-8789-80332F4A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509DC-CE48-4EFF-83B2-1F893FEA64E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694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0000" y="252000"/>
            <a:ext cx="11232000" cy="1080000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480000" y="1440000"/>
            <a:ext cx="11232000" cy="4323590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7E4708-C64E-438A-A49B-5DB6E4BD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E90FC-A14F-4E78-94EF-2811300DD5AA}" type="datetime1">
              <a:rPr lang="el-GR" smtClean="0"/>
              <a:t>7/12/2021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CA02D4-EB0A-4BD0-876D-FAF4AD45F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0369E3-9A28-46EB-B015-7D9A1BA4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63E95-1A67-4F7A-BB12-6F532A6AAC7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8729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15" name="Segnaposto testo 2"/>
          <p:cNvSpPr>
            <a:spLocks noGrp="1"/>
          </p:cNvSpPr>
          <p:nvPr>
            <p:ph type="body" idx="1"/>
          </p:nvPr>
        </p:nvSpPr>
        <p:spPr>
          <a:xfrm>
            <a:off x="480000" y="1440000"/>
            <a:ext cx="5376000" cy="639762"/>
          </a:xfrm>
        </p:spPr>
        <p:txBody>
          <a:bodyPr>
            <a:normAutofit/>
          </a:bodyPr>
          <a:lstStyle>
            <a:lvl1pPr marL="0" indent="0">
              <a:buNone/>
              <a:defRPr sz="1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6" name="Segnaposto contenuto 3"/>
          <p:cNvSpPr>
            <a:spLocks noGrp="1"/>
          </p:cNvSpPr>
          <p:nvPr>
            <p:ph sz="half" idx="2"/>
          </p:nvPr>
        </p:nvSpPr>
        <p:spPr>
          <a:xfrm>
            <a:off x="480000" y="2160000"/>
            <a:ext cx="5376000" cy="35791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7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336000" y="1440000"/>
            <a:ext cx="5376000" cy="639762"/>
          </a:xfrm>
        </p:spPr>
        <p:txBody>
          <a:bodyPr>
            <a:normAutofit/>
          </a:bodyPr>
          <a:lstStyle>
            <a:lvl1pPr marL="0" indent="0">
              <a:buNone/>
              <a:defRPr sz="1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contenuto 5"/>
          <p:cNvSpPr>
            <a:spLocks noGrp="1"/>
          </p:cNvSpPr>
          <p:nvPr>
            <p:ph sz="quarter" idx="4"/>
          </p:nvPr>
        </p:nvSpPr>
        <p:spPr>
          <a:xfrm>
            <a:off x="6336001" y="2160000"/>
            <a:ext cx="5389033" cy="357916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7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8823520F-F135-466E-A248-690CF590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F866-151E-4C8D-BA26-3CE680AC39C3}" type="datetime1">
              <a:rPr lang="el-GR" smtClean="0"/>
              <a:t>7/12/2021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187A5CC-3FF3-48EC-A260-6D4CB1F6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07139"/>
            <a:ext cx="2686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ΑΝΤΙΠΡΟΣΩΠΕΙΕΣ ΣΥΣΤΗΜΑΤΩΝ ΓΕΩΠΛΗΡΟΦΟΡΙΚΗΣ</a:t>
            </a: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1837D764-E4BC-464B-815D-534D474B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58CAC-FB54-48D3-B989-ED9AAC0523B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664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C4D35D-681C-4977-9074-DB4829B0D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1A92C5-BE0F-43EB-B442-27EE2C2C5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FE59E11-90A7-4DD8-B212-00B8DA31C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B715663-ABE3-4186-91AE-8B087C61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1174-E06B-47AD-9939-F127FCC880E9}" type="datetime1">
              <a:rPr lang="el-GR" smtClean="0"/>
              <a:t>7/12/2021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3EC0F8C-6423-4A69-BD57-49F41F663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A3FD0A5-DDF9-408E-88CD-4996EC2D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22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3847AE-E2D3-45F2-920B-69DF625B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A3512E7-220D-4C25-877F-00A2222A5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E1AAF7F-A1EF-4DCE-A8CD-BD66A9CEF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4D7834E-CD6A-46E0-AD07-2965759C8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3A11DD4-8140-490A-BF40-8A361F4AC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5BC296C-48F5-4A0D-810A-1D1B6E59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1026-C884-454D-B4EC-D3D12FDC250F}" type="datetime1">
              <a:rPr lang="el-GR" smtClean="0"/>
              <a:t>7/12/2021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E5C7B0D-81F3-43F9-B0C3-10FCCDF64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73EC6F1-2C68-4D6A-98B7-74E51440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59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5DA0A7-9F1B-468C-9148-D76083C2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09AF199-A5DF-4D28-A826-E738958D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125B3-7F92-45DC-8B6F-C3557022297D}" type="datetime1">
              <a:rPr lang="el-GR" smtClean="0"/>
              <a:t>7/12/2021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86FB8FB-7CB6-4B67-B926-CDA365A3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E597321-6A56-4CCD-87B4-CB06509E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285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E8CD9D9-4BCE-478B-A76A-790F9134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E443-3882-4B62-836B-BFD0B9933168}" type="datetime1">
              <a:rPr lang="el-GR" smtClean="0"/>
              <a:t>7/12/2021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A59D483-F5EB-402E-881D-FFD04FA5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8976F02-E348-4F8B-B12C-185BCAAC1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795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4C7235-1983-429D-81DD-728E2719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B62A1E-BFDB-4B41-9E82-2901FB695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20B55BA-5B76-4340-BA0F-61D690F5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C541E15-ED3A-484F-A221-D1E0941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A7E3-4D4E-4ACE-8A81-EBD9231A75DE}" type="datetime1">
              <a:rPr lang="el-GR" smtClean="0"/>
              <a:t>7/12/2021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DE6E3D5-8749-4E37-B1A8-98A1C1FF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B2192A9-D44B-44F0-8586-CC5DF1DF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899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FCF47E-8A98-4871-91F4-7D808A47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95EEE0C-642E-4917-91A5-E7A510759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3F393AE-0E5D-43E2-8DF1-941C836DF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7012F10-1BE2-442F-A81E-1A057FD3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BA71-93F4-48B8-B673-E67B0852F135}" type="datetime1">
              <a:rPr lang="el-GR" smtClean="0"/>
              <a:t>7/12/2021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CDC8C13-6C5F-43A8-99E7-CC6C5709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DFA088F-9DFD-4B61-BDC8-8BA99604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471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0A6FEA7-85FD-43A9-B34A-4DF8C00B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6B6257B-7639-4CA0-ADDA-7C312BEA0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ED17C9B-8D5F-4658-A0DD-8E7B9279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F5BCD-A6C6-4D72-9CA7-73754841B207}" type="datetime1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9F2F38-2209-4A76-92CF-DF77E4655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F19EB6-E639-4BA4-9E07-263A24E4B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825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A9F6D7-CFD4-44FD-8E0C-72162966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D5282-01C7-4FFC-86A9-0DF5DB764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241DB-B6DD-4057-93AA-81AD3F504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B8371-B109-485E-B301-AA84BD13EA44}" type="datetime1">
              <a:rPr lang="el-GR" smtClean="0"/>
              <a:t>7/12/2021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DD9A-B3B5-4A6C-9F67-AAF1566C5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ΑΝΤΙΠΡΟΣΩΠΕΙΕΣ ΣΥΣΤΗΜΑΤΩΝ ΓΕΩΠΛΗΡΟΦΟΡΙΚΗΣ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15052-6AFD-4A2F-85AE-FF8C13370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8EB8F-3815-4CEC-820D-1D1A17A77C4B}" type="slidenum">
              <a:rPr lang="el-GR" smtClean="0"/>
              <a:t>‹#›</a:t>
            </a:fld>
            <a:endParaRPr lang="el-GR"/>
          </a:p>
        </p:txBody>
      </p:sp>
      <p:sp>
        <p:nvSpPr>
          <p:cNvPr id="7" name="Rettangolo 11">
            <a:extLst>
              <a:ext uri="{FF2B5EF4-FFF2-40B4-BE49-F238E27FC236}">
                <a16:creationId xmlns:a16="http://schemas.microsoft.com/office/drawing/2014/main" id="{53E6FDC6-50AB-4C22-A7FF-9A532F9BB0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0485" y="0"/>
            <a:ext cx="11711516" cy="1793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800"/>
          </a:p>
        </p:txBody>
      </p:sp>
      <p:cxnSp>
        <p:nvCxnSpPr>
          <p:cNvPr id="8" name="Connettore 1 17">
            <a:extLst>
              <a:ext uri="{FF2B5EF4-FFF2-40B4-BE49-F238E27FC236}">
                <a16:creationId xmlns:a16="http://schemas.microsoft.com/office/drawing/2014/main" id="{33A8DE19-C8ED-4734-BFDD-9D4D632F0A4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80485" y="6062663"/>
            <a:ext cx="11231033" cy="0"/>
          </a:xfrm>
          <a:prstGeom prst="line">
            <a:avLst/>
          </a:prstGeom>
          <a:noFill/>
          <a:ln w="381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2089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662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148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7" name="Group 150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68" name="Rectangle 152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04D1A749-335E-4708-A8E4-9E853A82E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051" y="662400"/>
            <a:ext cx="700734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3ACF149-EAC0-4B16-9FA1-5158C263F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019" y="2286001"/>
            <a:ext cx="5025361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l-GR" sz="19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Μι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α νέα προσέγγιση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Έν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α ενιαίο σύστημα για κάθε εφαρμογή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Native 3d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Συχνότητ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α βήματος, εξαιρετικά ευρεία ζώνη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Συστοιχίες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εδάφους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και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συζευγμένων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με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α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έρ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α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Πλήρως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δι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αμορφώσιμο μοτίβο σάρωσης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Ρα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ντάρ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υψηλής</a:t>
            </a:r>
            <a:r>
              <a:rPr lang="en-US" sz="1900" dirty="0">
                <a:solidFill>
                  <a:schemeClr val="tx1">
                    <a:alpha val="60000"/>
                  </a:schemeClr>
                </a:solidFill>
              </a:rPr>
              <a:t> απ</a:t>
            </a:r>
            <a:r>
              <a:rPr lang="en-US" sz="1900" dirty="0" err="1">
                <a:solidFill>
                  <a:schemeClr val="tx1">
                    <a:alpha val="60000"/>
                  </a:schemeClr>
                </a:solidFill>
              </a:rPr>
              <a:t>όδοσης</a:t>
            </a:r>
            <a:endParaRPr lang="en-US" sz="1900" dirty="0">
              <a:solidFill>
                <a:schemeClr val="tx1">
                  <a:alpha val="60000"/>
                </a:schemeClr>
              </a:solidFill>
            </a:endParaRPr>
          </a:p>
        </p:txBody>
      </p:sp>
      <p:grpSp>
        <p:nvGrpSpPr>
          <p:cNvPr id="2069" name="Group 154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70" name="Freeform: Shape 156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DFDE16-CD45-4722-AE57-E3069D70D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9794" y="715118"/>
            <a:ext cx="3243520" cy="121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1" name="Group 158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1C08C37F-20CC-4039-B199-60F023B9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7039" y="3414580"/>
            <a:ext cx="2160000" cy="1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8FEB84B-BB1B-423C-A14A-DCF5FCBC7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4766" y="4838491"/>
            <a:ext cx="2338323" cy="15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260D69-2A1D-4056-A35F-05C72969F227}"/>
              </a:ext>
            </a:extLst>
          </p:cNvPr>
          <p:cNvSpPr txBox="1"/>
          <p:nvPr/>
        </p:nvSpPr>
        <p:spPr>
          <a:xfrm>
            <a:off x="4170106" y="-135065"/>
            <a:ext cx="60984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3D Radar</a:t>
            </a:r>
            <a: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New GPR approach</a:t>
            </a:r>
            <a:b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35352-5958-46BC-84D3-30A64EDA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54" name="Εικόνα 37" descr="logo copy">
            <a:extLst>
              <a:ext uri="{FF2B5EF4-FFF2-40B4-BE49-F238E27FC236}">
                <a16:creationId xmlns:a16="http://schemas.microsoft.com/office/drawing/2014/main" id="{D5352BEA-CE16-4C6B-B4F2-5015C5E6B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30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91A75B-05E5-4FE1-94AC-8162585C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Αρχιτεκτονική τρισδιάστατου συστήματος </a:t>
            </a:r>
            <a:r>
              <a:rPr lang="en-US" dirty="0"/>
              <a:t>Radar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1D55201-10DD-4F05-BF2D-16AFD2101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9955" y="1825625"/>
            <a:ext cx="6612089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EB329-C1FA-419E-B2E5-4083BFFB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6" name="Εικόνα 37" descr="logo copy">
            <a:extLst>
              <a:ext uri="{FF2B5EF4-FFF2-40B4-BE49-F238E27FC236}">
                <a16:creationId xmlns:a16="http://schemas.microsoft.com/office/drawing/2014/main" id="{DA9A2855-F28F-4180-BB12-3AE38562D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66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9D5C-0025-4621-8ABD-D468EF99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7" y="383458"/>
            <a:ext cx="11680723" cy="2733061"/>
          </a:xfrm>
        </p:spPr>
        <p:txBody>
          <a:bodyPr>
            <a:normAutofit fontScale="90000"/>
          </a:bodyPr>
          <a:lstStyle/>
          <a:p>
            <a:r>
              <a:rPr lang="el-GR" dirty="0"/>
              <a:t>Συχνότητα βήματος Γεωραντάρ  </a:t>
            </a:r>
            <a:br>
              <a:rPr lang="el-GR" dirty="0"/>
            </a:br>
            <a:r>
              <a:rPr lang="el-GR" dirty="0" err="1"/>
              <a:t>Γεωσκόπιο</a:t>
            </a:r>
            <a:r>
              <a:rPr lang="el-GR" dirty="0"/>
              <a:t>: ενιαία μονάδα ελέγχου για όλες τις κεραίες,</a:t>
            </a:r>
            <a:br>
              <a:rPr lang="el-GR" dirty="0"/>
            </a:br>
            <a:r>
              <a:rPr lang="el-GR" dirty="0" err="1"/>
              <a:t>προεγκατεστημένο</a:t>
            </a:r>
            <a:r>
              <a:rPr lang="el-GR" dirty="0"/>
              <a:t> λογισμικό απόκτησης δεδομένων,</a:t>
            </a:r>
            <a:br>
              <a:rPr lang="el-GR" dirty="0"/>
            </a:br>
            <a:r>
              <a:rPr lang="el-GR" dirty="0"/>
              <a:t>διαισθητική και ευέλικτη </a:t>
            </a:r>
            <a:r>
              <a:rPr lang="el-GR" dirty="0" err="1"/>
              <a:t>διεπαφή</a:t>
            </a:r>
            <a:r>
              <a:rPr lang="el-GR" dirty="0"/>
              <a:t> χρήστη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1BE1-DDEA-4F3B-A277-E5DE0CF8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 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4F8649E-D555-4F42-85D3-CFC4C827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62" y="3518925"/>
            <a:ext cx="6615475" cy="21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C940A-30FB-49CA-A484-76120C55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8" name="Εικόνα 37" descr="logo copy">
            <a:extLst>
              <a:ext uri="{FF2B5EF4-FFF2-40B4-BE49-F238E27FC236}">
                <a16:creationId xmlns:a16="http://schemas.microsoft.com/office/drawing/2014/main" id="{EC3849FB-4573-4970-96AE-1CFA55FE6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361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5B4BB7-851C-4CDD-8669-F82BC17D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Georadar</a:t>
            </a:r>
            <a:r>
              <a:rPr lang="en-US" dirty="0"/>
              <a:t> step-frequency – 3D Radar</a:t>
            </a:r>
            <a:endParaRPr lang="el-GR" dirty="0"/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802563C2-D959-474F-A520-73E5C0324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536" y="1825625"/>
            <a:ext cx="7778928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74D81-F446-491B-90AC-3EAAA024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5" name="Εικόνα 37" descr="logo copy">
            <a:extLst>
              <a:ext uri="{FF2B5EF4-FFF2-40B4-BE49-F238E27FC236}">
                <a16:creationId xmlns:a16="http://schemas.microsoft.com/office/drawing/2014/main" id="{B109E74C-3BF6-403B-BEE3-993E9F117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359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3">
            <a:extLst>
              <a:ext uri="{FF2B5EF4-FFF2-40B4-BE49-F238E27FC236}">
                <a16:creationId xmlns:a16="http://schemas.microsoft.com/office/drawing/2014/main" id="{0139B364-6053-4492-8054-5DBB15431CEC}"/>
              </a:ext>
            </a:extLst>
          </p:cNvPr>
          <p:cNvSpPr>
            <a:spLocks/>
          </p:cNvSpPr>
          <p:nvPr/>
        </p:nvSpPr>
        <p:spPr bwMode="auto">
          <a:xfrm>
            <a:off x="1963739" y="285750"/>
            <a:ext cx="84232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ct val="40000"/>
              </a:spcAft>
              <a:buClr>
                <a:srgbClr val="FF0000"/>
              </a:buClr>
              <a:buFont typeface="Lucida Grande"/>
              <a:buChar char="›"/>
              <a:defRPr sz="1700" b="1">
                <a:solidFill>
                  <a:srgbClr val="9393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800">
                <a:solidFill>
                  <a:srgbClr val="93939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400">
                <a:solidFill>
                  <a:srgbClr val="93939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l-GR" altLang="it-IT" sz="3200" b="0" dirty="0">
                <a:solidFill>
                  <a:srgbClr val="FF0000"/>
                </a:solidFill>
                <a:latin typeface="Arial Black" panose="020B0A04020102020204" pitchFamily="34" charset="0"/>
              </a:rPr>
              <a:t>Απόδοση 3D ραντάρ σε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r>
              <a:rPr lang="el-GR" altLang="it-IT" sz="3200" b="0" dirty="0">
                <a:solidFill>
                  <a:srgbClr val="FF0000"/>
                </a:solidFill>
                <a:latin typeface="Arial Black" panose="020B0A04020102020204" pitchFamily="34" charset="0"/>
              </a:rPr>
              <a:t>έρευνα για υπόγεια δίκτυα κοινής ωφέλειας και τεχνολογικές σήραγγες</a:t>
            </a:r>
            <a:endParaRPr lang="it-IT" altLang="it-IT" sz="2400" b="0" dirty="0">
              <a:solidFill>
                <a:srgbClr val="FF0000"/>
              </a:solidFill>
            </a:endParaRPr>
          </a:p>
        </p:txBody>
      </p:sp>
      <p:pic>
        <p:nvPicPr>
          <p:cNvPr id="62467" name="Immagine 2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1590F74A-8966-41F2-980F-B12E0204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2106460"/>
            <a:ext cx="9144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B21CE52-9EB2-489E-9A0B-F6DBCB686961}"/>
              </a:ext>
            </a:extLst>
          </p:cNvPr>
          <p:cNvCxnSpPr>
            <a:cxnSpLocks/>
          </p:cNvCxnSpPr>
          <p:nvPr/>
        </p:nvCxnSpPr>
        <p:spPr>
          <a:xfrm flipH="1" flipV="1">
            <a:off x="4116388" y="3884614"/>
            <a:ext cx="349250" cy="1704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9106271-7042-486C-BEA7-B3019E0999B3}"/>
              </a:ext>
            </a:extLst>
          </p:cNvPr>
          <p:cNvCxnSpPr>
            <a:cxnSpLocks/>
          </p:cNvCxnSpPr>
          <p:nvPr/>
        </p:nvCxnSpPr>
        <p:spPr>
          <a:xfrm flipH="1" flipV="1">
            <a:off x="4338639" y="3884614"/>
            <a:ext cx="409575" cy="1704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D86D3C8-BF77-4AF9-9ED4-5151D1BB38EE}"/>
              </a:ext>
            </a:extLst>
          </p:cNvPr>
          <p:cNvCxnSpPr>
            <a:cxnSpLocks/>
          </p:cNvCxnSpPr>
          <p:nvPr/>
        </p:nvCxnSpPr>
        <p:spPr>
          <a:xfrm flipH="1" flipV="1">
            <a:off x="2155826" y="3429000"/>
            <a:ext cx="1960563" cy="21605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5D2B162-69BA-4CA1-976B-B11FC1EB2E5A}"/>
              </a:ext>
            </a:extLst>
          </p:cNvPr>
          <p:cNvCxnSpPr>
            <a:cxnSpLocks/>
          </p:cNvCxnSpPr>
          <p:nvPr/>
        </p:nvCxnSpPr>
        <p:spPr>
          <a:xfrm flipV="1">
            <a:off x="5011738" y="3281585"/>
            <a:ext cx="1354879" cy="22838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472" name="CasellaDiTesto 21">
            <a:extLst>
              <a:ext uri="{FF2B5EF4-FFF2-40B4-BE49-F238E27FC236}">
                <a16:creationId xmlns:a16="http://schemas.microsoft.com/office/drawing/2014/main" id="{0C8B0B4C-332D-41C5-8701-B32CBC6AC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5589589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40000"/>
              </a:spcAft>
              <a:buClr>
                <a:srgbClr val="FF0000"/>
              </a:buClr>
              <a:buFont typeface="Lucida Grande"/>
              <a:buChar char="›"/>
              <a:defRPr sz="1700" b="1">
                <a:solidFill>
                  <a:srgbClr val="9393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800">
                <a:solidFill>
                  <a:srgbClr val="93939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400">
                <a:solidFill>
                  <a:srgbClr val="93939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l-GR" altLang="it-IT" sz="1800" b="0" dirty="0">
                <a:solidFill>
                  <a:srgbClr val="FF0000"/>
                </a:solidFill>
                <a:latin typeface="Arial Black" panose="020B0A04020102020204" pitchFamily="34" charset="0"/>
              </a:rPr>
              <a:t>σήραγγα</a:t>
            </a:r>
            <a:endParaRPr lang="it-IT" altLang="it-IT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764EC-35D0-4272-BE59-92863C0196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07139"/>
            <a:ext cx="4522788" cy="365125"/>
          </a:xfrm>
        </p:spPr>
        <p:txBody>
          <a:bodyPr/>
          <a:lstStyle/>
          <a:p>
            <a:pPr>
              <a:defRPr/>
            </a:pPr>
            <a:r>
              <a:rPr lang="el-GR" dirty="0"/>
              <a:t>ΑΝΤΙΠΡΟΣΩΠΕΙΕΣ ΣΥΣΤΗΜΑΤΩΝ ΓΕΩΠΛΗΡΟΦΟΡΙΚΗΣ</a:t>
            </a:r>
            <a:endParaRPr lang="it-IT" dirty="0"/>
          </a:p>
        </p:txBody>
      </p:sp>
      <p:pic>
        <p:nvPicPr>
          <p:cNvPr id="12" name="Εικόνα 37" descr="logo copy">
            <a:extLst>
              <a:ext uri="{FF2B5EF4-FFF2-40B4-BE49-F238E27FC236}">
                <a16:creationId xmlns:a16="http://schemas.microsoft.com/office/drawing/2014/main" id="{038B64E8-9971-46F0-9EEB-46104958F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014B3B-5B2B-48AA-9D5D-10436FBE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Τρισδιάστατες έρευνες ραντάρ για αναζήτηση συστήματος φωτισμού και υπόγειων δικτύων κοινής ωφέλειας</a:t>
            </a:r>
            <a:r>
              <a:rPr lang="en-US" dirty="0"/>
              <a:t> </a:t>
            </a:r>
            <a:r>
              <a:rPr lang="el-GR" dirty="0"/>
              <a:t>αεροδρομίου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FBFDBED-5101-49F4-9CE4-761D1E303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537" y="1929606"/>
            <a:ext cx="9686925" cy="41433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06EFB-573F-425A-8CFF-471CA3080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6" name="Εικόνα 37" descr="logo copy">
            <a:extLst>
              <a:ext uri="{FF2B5EF4-FFF2-40B4-BE49-F238E27FC236}">
                <a16:creationId xmlns:a16="http://schemas.microsoft.com/office/drawing/2014/main" id="{34C9EF0C-01A7-4F59-A21F-038D42687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538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A5D8C8-82C2-40D7-992B-3E973B34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Τρισδιάστατες έρευνες ραντάρ για αναζήτηση συστήματος φωτισμού και υπόγειων δικτύων κοινής ωφέλειας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αεροδρομίου</a:t>
            </a:r>
            <a:endParaRPr lang="el-G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289689-FDE4-4DFE-A1A1-04AEFD7A7E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20119"/>
            <a:ext cx="74676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8C065-9790-4DF6-9411-430BFE8D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5" name="Εικόνα 37" descr="logo copy">
            <a:extLst>
              <a:ext uri="{FF2B5EF4-FFF2-40B4-BE49-F238E27FC236}">
                <a16:creationId xmlns:a16="http://schemas.microsoft.com/office/drawing/2014/main" id="{69E6EBDA-95C2-424C-8425-4A1AFDBFC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17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C428FA-E7F9-4B0F-81EF-18E17A86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Τρισδιάστατες έρευνες ραντάρ για αναζήτηση συστήματος φωτισμού και υπόγειων δικτύων κοινής ωφέλειας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αεροδρομίου</a:t>
            </a:r>
            <a:endParaRPr lang="el-GR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44DCA68-6D4B-43DE-BD2D-D77530267D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067719"/>
            <a:ext cx="96774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174CF-84E0-40E5-BD5B-178734AF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5" name="Εικόνα 37" descr="logo copy">
            <a:extLst>
              <a:ext uri="{FF2B5EF4-FFF2-40B4-BE49-F238E27FC236}">
                <a16:creationId xmlns:a16="http://schemas.microsoft.com/office/drawing/2014/main" id="{5BDB24AC-1F92-47CD-ACB9-E59585AE1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266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ED4566-C219-41A4-8BCE-6E543902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Τρισδιάστατες έρευνες ραντάρ για αναζήτηση συστήματος φωτισμού και υπόγειων δικτύων κοινής ωφέλειας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αεροδρομίου</a:t>
            </a:r>
            <a:endParaRPr lang="el-GR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CA2B27D-3101-47EC-9153-1AC3A40E0D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086769"/>
            <a:ext cx="9677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12F43-2DCF-4B3F-9494-FA950E82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5" name="Εικόνα 37" descr="logo copy">
            <a:extLst>
              <a:ext uri="{FF2B5EF4-FFF2-40B4-BE49-F238E27FC236}">
                <a16:creationId xmlns:a16="http://schemas.microsoft.com/office/drawing/2014/main" id="{5D275632-681D-4F41-9128-BCA427B4B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61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olo 3">
            <a:extLst>
              <a:ext uri="{FF2B5EF4-FFF2-40B4-BE49-F238E27FC236}">
                <a16:creationId xmlns:a16="http://schemas.microsoft.com/office/drawing/2014/main" id="{EF927FB2-1730-448F-97A8-649D4712A023}"/>
              </a:ext>
            </a:extLst>
          </p:cNvPr>
          <p:cNvSpPr>
            <a:spLocks/>
          </p:cNvSpPr>
          <p:nvPr/>
        </p:nvSpPr>
        <p:spPr bwMode="auto">
          <a:xfrm>
            <a:off x="1963739" y="285750"/>
            <a:ext cx="84232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ct val="40000"/>
              </a:spcAft>
              <a:buClr>
                <a:srgbClr val="FF0000"/>
              </a:buClr>
              <a:buFont typeface="Lucida Grande"/>
              <a:buChar char="›"/>
              <a:defRPr sz="1700" b="1">
                <a:solidFill>
                  <a:srgbClr val="9393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800">
                <a:solidFill>
                  <a:srgbClr val="93939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400">
                <a:solidFill>
                  <a:srgbClr val="93939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l-GR" altLang="it-IT" sz="3200" b="0" dirty="0">
                <a:solidFill>
                  <a:srgbClr val="FF0000"/>
                </a:solidFill>
                <a:latin typeface="Arial Black" panose="020B0A04020102020204" pitchFamily="34" charset="0"/>
              </a:rPr>
              <a:t>Απόδοση 3D ραντάρ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r>
              <a:rPr lang="el-GR" altLang="it-IT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Έρευνα σε υπόγειο δίκτυο κοινής ωφέλειας </a:t>
            </a:r>
            <a:endParaRPr lang="it-IT" altLang="it-IT" sz="2800" b="0" dirty="0">
              <a:solidFill>
                <a:srgbClr val="FF0000"/>
              </a:solidFill>
            </a:endParaRPr>
          </a:p>
        </p:txBody>
      </p:sp>
      <p:pic>
        <p:nvPicPr>
          <p:cNvPr id="67587" name="Immagine 2">
            <a:extLst>
              <a:ext uri="{FF2B5EF4-FFF2-40B4-BE49-F238E27FC236}">
                <a16:creationId xmlns:a16="http://schemas.microsoft.com/office/drawing/2014/main" id="{120F6C9E-28AA-4F69-B992-A8EBB4D1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72" y="1469388"/>
            <a:ext cx="7305675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0BC3197-35F5-499B-88E6-DD4D4276F830}"/>
              </a:ext>
            </a:extLst>
          </p:cNvPr>
          <p:cNvCxnSpPr/>
          <p:nvPr/>
        </p:nvCxnSpPr>
        <p:spPr>
          <a:xfrm>
            <a:off x="6850064" y="3355976"/>
            <a:ext cx="198437" cy="150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6DBFA90-217C-4AA6-8E9D-DD24110867A8}"/>
              </a:ext>
            </a:extLst>
          </p:cNvPr>
          <p:cNvCxnSpPr>
            <a:cxnSpLocks/>
          </p:cNvCxnSpPr>
          <p:nvPr/>
        </p:nvCxnSpPr>
        <p:spPr>
          <a:xfrm flipV="1">
            <a:off x="6369051" y="2620964"/>
            <a:ext cx="1546225" cy="1781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BADA5F3-0A78-46BB-8BB7-B0368B31D301}"/>
              </a:ext>
            </a:extLst>
          </p:cNvPr>
          <p:cNvCxnSpPr>
            <a:cxnSpLocks/>
          </p:cNvCxnSpPr>
          <p:nvPr/>
        </p:nvCxnSpPr>
        <p:spPr>
          <a:xfrm flipV="1">
            <a:off x="6421439" y="4138613"/>
            <a:ext cx="428625" cy="538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39FD8B7-5532-46A4-96EA-E864AC2F52B7}"/>
              </a:ext>
            </a:extLst>
          </p:cNvPr>
          <p:cNvCxnSpPr>
            <a:cxnSpLocks/>
          </p:cNvCxnSpPr>
          <p:nvPr/>
        </p:nvCxnSpPr>
        <p:spPr>
          <a:xfrm flipV="1">
            <a:off x="8723314" y="2447926"/>
            <a:ext cx="153987" cy="269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6D0B2DE-08B6-405A-9372-CF92500AE87E}"/>
              </a:ext>
            </a:extLst>
          </p:cNvPr>
          <p:cNvCxnSpPr>
            <a:cxnSpLocks/>
          </p:cNvCxnSpPr>
          <p:nvPr/>
        </p:nvCxnSpPr>
        <p:spPr>
          <a:xfrm>
            <a:off x="8181976" y="2319338"/>
            <a:ext cx="327025" cy="3984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32D529-4DD3-4E9C-A9F2-F0E3B20D4D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916218" y="6307139"/>
            <a:ext cx="4100946" cy="365125"/>
          </a:xfrm>
        </p:spPr>
        <p:txBody>
          <a:bodyPr/>
          <a:lstStyle/>
          <a:p>
            <a:pPr>
              <a:defRPr/>
            </a:pPr>
            <a:r>
              <a:rPr lang="el-GR" dirty="0"/>
              <a:t>ΑΝΤΙΠΡΟΣΩΠΕΙΕΣ  ΣΥΣΤΗΜΑΤΩΝ  ΓΕΩΠΛΗΡΟΦΟΡΙΚΗΣ</a:t>
            </a:r>
            <a:endParaRPr lang="it-IT" dirty="0"/>
          </a:p>
        </p:txBody>
      </p:sp>
      <p:pic>
        <p:nvPicPr>
          <p:cNvPr id="10" name="Εικόνα 37" descr="logo copy">
            <a:extLst>
              <a:ext uri="{FF2B5EF4-FFF2-40B4-BE49-F238E27FC236}">
                <a16:creationId xmlns:a16="http://schemas.microsoft.com/office/drawing/2014/main" id="{DC276B0D-0EEE-4A4E-AAB8-92E7713A8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888D8-9874-4BFF-BF5F-009E7241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57" y="365125"/>
            <a:ext cx="9569514" cy="132556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Immagine 30" descr="Immagine che contiene esterni, erba, camion, automobile&#10;&#10;Descrizione generata automaticamente">
            <a:extLst>
              <a:ext uri="{FF2B5EF4-FFF2-40B4-BE49-F238E27FC236}">
                <a16:creationId xmlns:a16="http://schemas.microsoft.com/office/drawing/2014/main" id="{DD6155FC-D7E8-4221-A683-A8E1592F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3"/>
          <a:stretch>
            <a:fillRect/>
          </a:stretch>
        </p:blipFill>
        <p:spPr bwMode="auto">
          <a:xfrm>
            <a:off x="1124579" y="361761"/>
            <a:ext cx="283051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2" descr="Immagine che contiene esterni, neve, sciando, natura&#10;&#10;Descrizione generata automaticamente">
            <a:extLst>
              <a:ext uri="{FF2B5EF4-FFF2-40B4-BE49-F238E27FC236}">
                <a16:creationId xmlns:a16="http://schemas.microsoft.com/office/drawing/2014/main" id="{8AA3C686-D2EA-4A00-883D-8BC6A0E73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92" y="365125"/>
            <a:ext cx="4364022" cy="254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C8E3E-5D09-409E-8D07-BA3EE17B3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114" y="365125"/>
            <a:ext cx="2515935" cy="2240975"/>
          </a:xfrm>
          <a:prstGeom prst="rect">
            <a:avLst/>
          </a:prstGeom>
        </p:spPr>
      </p:pic>
      <p:pic>
        <p:nvPicPr>
          <p:cNvPr id="9" name="Immagine 8" descr="Immagine che contiene giallo, persona, uomo, esterni&#10;&#10;Descrizione generata automaticamente">
            <a:extLst>
              <a:ext uri="{FF2B5EF4-FFF2-40B4-BE49-F238E27FC236}">
                <a16:creationId xmlns:a16="http://schemas.microsoft.com/office/drawing/2014/main" id="{00859D59-AF44-4A1C-B265-07772A4C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91"/>
          <a:stretch>
            <a:fillRect/>
          </a:stretch>
        </p:blipFill>
        <p:spPr bwMode="auto">
          <a:xfrm>
            <a:off x="1124579" y="2395719"/>
            <a:ext cx="282257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6" descr="Immagine che contiene edificio, acqua, vecchio, bianco&#10;&#10;Descrizione generata automaticamente">
            <a:extLst>
              <a:ext uri="{FF2B5EF4-FFF2-40B4-BE49-F238E27FC236}">
                <a16:creationId xmlns:a16="http://schemas.microsoft.com/office/drawing/2014/main" id="{B35FBB09-153B-4318-BF95-E77A4010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/>
          <a:stretch>
            <a:fillRect/>
          </a:stretch>
        </p:blipFill>
        <p:spPr bwMode="auto">
          <a:xfrm>
            <a:off x="1124579" y="4519613"/>
            <a:ext cx="250825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Immagine che contiene erba, esterni, rosso, campo&#10;&#10;Descrizione generata automaticamente">
            <a:extLst>
              <a:ext uri="{FF2B5EF4-FFF2-40B4-BE49-F238E27FC236}">
                <a16:creationId xmlns:a16="http://schemas.microsoft.com/office/drawing/2014/main" id="{C81416BE-DBC0-42F5-95FA-501BBE8B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73" y="4527550"/>
            <a:ext cx="309721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2" descr="Immagine che contiene acqua, scuro, luce, sedendo&#10;&#10;Descrizione generata automaticamente">
            <a:extLst>
              <a:ext uri="{FF2B5EF4-FFF2-40B4-BE49-F238E27FC236}">
                <a16:creationId xmlns:a16="http://schemas.microsoft.com/office/drawing/2014/main" id="{49C66B6C-0370-495E-A19F-2696ABB6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86" y="4527550"/>
            <a:ext cx="4123783" cy="232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4" descr="Immagine che contiene interni, persona, soffitto, persone&#10;&#10;Descrizione generata automaticamente">
            <a:extLst>
              <a:ext uri="{FF2B5EF4-FFF2-40B4-BE49-F238E27FC236}">
                <a16:creationId xmlns:a16="http://schemas.microsoft.com/office/drawing/2014/main" id="{EE60BBC1-AE21-413F-931F-29C029AE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14" y="2600149"/>
            <a:ext cx="2501255" cy="19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text, sign, clipart, tableware&#10;&#10;Description automatically generated">
            <a:extLst>
              <a:ext uri="{FF2B5EF4-FFF2-40B4-BE49-F238E27FC236}">
                <a16:creationId xmlns:a16="http://schemas.microsoft.com/office/drawing/2014/main" id="{D9767E51-651C-4E52-9512-48471A83C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12" y="3177408"/>
            <a:ext cx="1955182" cy="1173109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4438BA-76E2-4B58-986B-65D96D96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b="1" dirty="0">
                <a:solidFill>
                  <a:schemeClr val="tx1"/>
                </a:solidFill>
              </a:rPr>
              <a:t>ΑΝΤΙΠΡΟΣΩΠΕΙΕΣ  ΣΥΣΤΗΜΑΤΩΝ  ΓΕΩΠΛΗΡΟΦΟΡΙΚΗΣ</a:t>
            </a:r>
          </a:p>
        </p:txBody>
      </p:sp>
    </p:spTree>
    <p:extLst>
      <p:ext uri="{BB962C8B-B14F-4D97-AF65-F5344CB8AC3E}">
        <p14:creationId xmlns:p14="http://schemas.microsoft.com/office/powerpoint/2010/main" val="323035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34BE09-7637-43FD-8315-564A6322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Μοναδικό σύστημα</a:t>
            </a:r>
            <a:r>
              <a:rPr lang="en-US" dirty="0"/>
              <a:t> </a:t>
            </a:r>
            <a:r>
              <a:rPr lang="el-GR" dirty="0"/>
              <a:t>για πλήθος εφαρμογών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A7EC3E8-A7DE-4D43-A9E2-5188BFF4A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36" y="1825625"/>
            <a:ext cx="8566127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40C19-CA6D-4A2B-8767-B877F50F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6" name="Εικόνα 37" descr="logo copy">
            <a:extLst>
              <a:ext uri="{FF2B5EF4-FFF2-40B4-BE49-F238E27FC236}">
                <a16:creationId xmlns:a16="http://schemas.microsoft.com/office/drawing/2014/main" id="{743439A6-D9A9-4C73-B0F4-90DEA836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51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D1A749-335E-4708-A8E4-9E853A82E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3ACF149-EAC0-4B16-9FA1-5158C263FF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178AF6-3E00-4FAF-BA26-4F0373AA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6161"/>
            <a:ext cx="9448800" cy="47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4A384-1B5D-4E3D-8FB3-7E1D3301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6" name="Εικόνα 37" descr="logo copy">
            <a:extLst>
              <a:ext uri="{FF2B5EF4-FFF2-40B4-BE49-F238E27FC236}">
                <a16:creationId xmlns:a16="http://schemas.microsoft.com/office/drawing/2014/main" id="{A7EFE1D3-725D-4653-9FD7-1548B3799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17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>
            <a:extLst>
              <a:ext uri="{FF2B5EF4-FFF2-40B4-BE49-F238E27FC236}">
                <a16:creationId xmlns:a16="http://schemas.microsoft.com/office/drawing/2014/main" id="{56E401A3-E535-4DB3-9FD9-4A21E5E4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it-IT" sz="2400" dirty="0">
                <a:latin typeface="Arial Black" panose="020B0A04020102020204" pitchFamily="34" charset="0"/>
              </a:rPr>
              <a:t>Πώς λειτουργεί ;</a:t>
            </a:r>
            <a:endParaRPr lang="it-IT" altLang="it-IT" sz="2400" dirty="0">
              <a:latin typeface="Arial Black" panose="020B0A04020102020204" pitchFamily="34" charset="0"/>
            </a:endParaRPr>
          </a:p>
        </p:txBody>
      </p:sp>
      <p:sp>
        <p:nvSpPr>
          <p:cNvPr id="35843" name="CasellaDiTesto 2">
            <a:extLst>
              <a:ext uri="{FF2B5EF4-FFF2-40B4-BE49-F238E27FC236}">
                <a16:creationId xmlns:a16="http://schemas.microsoft.com/office/drawing/2014/main" id="{030186DA-6A4F-4454-94CA-D4FE78EFE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4" y="1284289"/>
            <a:ext cx="8491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40000"/>
              </a:spcAft>
              <a:buClr>
                <a:srgbClr val="FF0000"/>
              </a:buClr>
              <a:buFont typeface="Lucida Grande"/>
              <a:buChar char="›"/>
              <a:defRPr sz="1700" b="1">
                <a:solidFill>
                  <a:srgbClr val="9393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800">
                <a:solidFill>
                  <a:srgbClr val="93939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400">
                <a:solidFill>
                  <a:srgbClr val="93939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ανάκλαση των κυμάτων συνδέεται με τη διαφορά της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διηλεκτρικής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σταθεράς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του υποβαλλόμενου υλικού</a:t>
            </a:r>
          </a:p>
        </p:txBody>
      </p:sp>
      <p:pic>
        <p:nvPicPr>
          <p:cNvPr id="35844" name="Immagine 14">
            <a:extLst>
              <a:ext uri="{FF2B5EF4-FFF2-40B4-BE49-F238E27FC236}">
                <a16:creationId xmlns:a16="http://schemas.microsoft.com/office/drawing/2014/main" id="{9C7AFE0E-452C-4717-911B-463CC4590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3181">
            <a:off x="1985964" y="3001963"/>
            <a:ext cx="387032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magine 14">
            <a:extLst>
              <a:ext uri="{FF2B5EF4-FFF2-40B4-BE49-F238E27FC236}">
                <a16:creationId xmlns:a16="http://schemas.microsoft.com/office/drawing/2014/main" id="{5A31924F-AD69-4005-9832-02BC7D485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5613" y="3619500"/>
            <a:ext cx="3275012" cy="1436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6" name="Content Placeholder 6">
            <a:extLst>
              <a:ext uri="{FF2B5EF4-FFF2-40B4-BE49-F238E27FC236}">
                <a16:creationId xmlns:a16="http://schemas.microsoft.com/office/drawing/2014/main" id="{1DEFBB66-335B-4BC0-A64A-2B913B39E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7158" r="2316" b="8897"/>
          <a:stretch>
            <a:fillRect/>
          </a:stretch>
        </p:blipFill>
        <p:spPr bwMode="auto">
          <a:xfrm rot="452197">
            <a:off x="6537326" y="2308225"/>
            <a:ext cx="30527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77CB31-43FE-40A9-829B-A2BB50B09E51}"/>
              </a:ext>
            </a:extLst>
          </p:cNvPr>
          <p:cNvSpPr/>
          <p:nvPr/>
        </p:nvSpPr>
        <p:spPr>
          <a:xfrm>
            <a:off x="757382" y="6112278"/>
            <a:ext cx="1059641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D8DA6E-B958-47BD-9E03-8FDC351A7599}"/>
              </a:ext>
            </a:extLst>
          </p:cNvPr>
          <p:cNvSpPr/>
          <p:nvPr/>
        </p:nvSpPr>
        <p:spPr>
          <a:xfrm flipV="1">
            <a:off x="397565" y="0"/>
            <a:ext cx="11794435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763D6-FF37-45AF-8E4C-338B4F3CE9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65600" y="6307139"/>
            <a:ext cx="5624945" cy="365125"/>
          </a:xfrm>
        </p:spPr>
        <p:txBody>
          <a:bodyPr/>
          <a:lstStyle/>
          <a:p>
            <a:pPr>
              <a:defRPr/>
            </a:pPr>
            <a:r>
              <a:rPr lang="el-GR" dirty="0"/>
              <a:t>ΑΝΤΙΠΡΟΣΩΠΕΙΕΣ ΣΥΣΤΗΜΑΤΩΝ ΓΕΩΠΛΗΡΟΦΟΡΙΚΗΣ</a:t>
            </a:r>
            <a:endParaRPr lang="it-IT" dirty="0"/>
          </a:p>
        </p:txBody>
      </p:sp>
      <p:pic>
        <p:nvPicPr>
          <p:cNvPr id="10" name="Εικόνα 37" descr="logo copy">
            <a:extLst>
              <a:ext uri="{FF2B5EF4-FFF2-40B4-BE49-F238E27FC236}">
                <a16:creationId xmlns:a16="http://schemas.microsoft.com/office/drawing/2014/main" id="{B2B149AE-848E-4968-843D-FB829CD98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22" y="6168059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7312-C9B7-444D-90CA-2A9E37E9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ΕΦΑΡΜΟΓΕΣ</a:t>
            </a:r>
            <a:br>
              <a:rPr lang="el-GR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EA51A-FC74-4E9C-AF5A-C9C8F8B5C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Χαρτογράφηση υπόγειων δικτύων κοινής ωφέλειας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Αρχαιολογία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Αναζήτηση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σπηλαιωμάτων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αυτοποίηση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χώρων υγειονομικής ταφής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Δομικές έρευνες οδοποιίας και σιδηροδρομικών ορεινών όγκων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Αναζήτηση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πυρομαχικών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που δεν έχουν εκραγεί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Περιβαλλοντικές και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στρωματογραφικές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έρευνες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A38B8-4DC5-4699-AF93-C04DA381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5" name="Εικόνα 37" descr="logo copy">
            <a:extLst>
              <a:ext uri="{FF2B5EF4-FFF2-40B4-BE49-F238E27FC236}">
                <a16:creationId xmlns:a16="http://schemas.microsoft.com/office/drawing/2014/main" id="{1074EBE0-74D0-45A8-9C56-8F27A8CA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83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EE3F93-E830-4CCA-A015-C50583F1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Απόσταση μεταξύ 2 προφίλ: 7.5 </a:t>
            </a:r>
            <a:r>
              <a:rPr lang="en-US" dirty="0"/>
              <a:t>cm</a:t>
            </a:r>
            <a:endParaRPr lang="el-G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650DDD-1B7F-49B3-BA89-2369BE6BE0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91" y="1825625"/>
            <a:ext cx="729901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Ομάδα 51">
            <a:extLst>
              <a:ext uri="{FF2B5EF4-FFF2-40B4-BE49-F238E27FC236}">
                <a16:creationId xmlns:a16="http://schemas.microsoft.com/office/drawing/2014/main" id="{F7FCEE51-CF9F-4798-8147-7EB52B641369}"/>
              </a:ext>
            </a:extLst>
          </p:cNvPr>
          <p:cNvGrpSpPr/>
          <p:nvPr/>
        </p:nvGrpSpPr>
        <p:grpSpPr>
          <a:xfrm>
            <a:off x="2674234" y="5070829"/>
            <a:ext cx="4992734" cy="1501418"/>
            <a:chOff x="905854" y="4631822"/>
            <a:chExt cx="3783827" cy="2161931"/>
          </a:xfrm>
        </p:grpSpPr>
        <p:grpSp>
          <p:nvGrpSpPr>
            <p:cNvPr id="51" name="Ομάδα 50">
              <a:extLst>
                <a:ext uri="{FF2B5EF4-FFF2-40B4-BE49-F238E27FC236}">
                  <a16:creationId xmlns:a16="http://schemas.microsoft.com/office/drawing/2014/main" id="{B33792E0-571C-44A2-8798-EC584B5E7ABF}"/>
                </a:ext>
              </a:extLst>
            </p:cNvPr>
            <p:cNvGrpSpPr/>
            <p:nvPr/>
          </p:nvGrpSpPr>
          <p:grpSpPr>
            <a:xfrm rot="21066456">
              <a:off x="905854" y="4631822"/>
              <a:ext cx="2358958" cy="1743341"/>
              <a:chOff x="905854" y="4631822"/>
              <a:chExt cx="2358958" cy="1743341"/>
            </a:xfrm>
          </p:grpSpPr>
          <p:cxnSp>
            <p:nvCxnSpPr>
              <p:cNvPr id="10" name="Ευθύγραμμο βέλος σύνδεσης 9">
                <a:extLst>
                  <a:ext uri="{FF2B5EF4-FFF2-40B4-BE49-F238E27FC236}">
                    <a16:creationId xmlns:a16="http://schemas.microsoft.com/office/drawing/2014/main" id="{1713BC38-4048-41BD-A3C4-313F4F8FBF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5854" y="4631822"/>
                <a:ext cx="1204957" cy="1256230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Ευθύγραμμο βέλος σύνδεσης 14">
                <a:extLst>
                  <a:ext uri="{FF2B5EF4-FFF2-40B4-BE49-F238E27FC236}">
                    <a16:creationId xmlns:a16="http://schemas.microsoft.com/office/drawing/2014/main" id="{368AEAD6-5723-413F-A046-BD89DF52CB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6770" y="4719920"/>
                <a:ext cx="1257205" cy="1270682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Ευθύγραμμο βέλος σύνδεσης 15">
                <a:extLst>
                  <a:ext uri="{FF2B5EF4-FFF2-40B4-BE49-F238E27FC236}">
                    <a16:creationId xmlns:a16="http://schemas.microsoft.com/office/drawing/2014/main" id="{314FFC6F-C9CE-4A25-BCD3-A08213629F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6232" y="4806568"/>
                <a:ext cx="1259937" cy="1278038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7" name="Ευθύγραμμο βέλος σύνδεσης 16">
                <a:extLst>
                  <a:ext uri="{FF2B5EF4-FFF2-40B4-BE49-F238E27FC236}">
                    <a16:creationId xmlns:a16="http://schemas.microsoft.com/office/drawing/2014/main" id="{F0AA8EBF-16E3-42E1-B737-D90A064B53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35693" y="4902953"/>
                <a:ext cx="1250738" cy="1274010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8" name="Ευθύγραμμο βέλος σύνδεσης 17">
                <a:extLst>
                  <a:ext uri="{FF2B5EF4-FFF2-40B4-BE49-F238E27FC236}">
                    <a16:creationId xmlns:a16="http://schemas.microsoft.com/office/drawing/2014/main" id="{97FFE73E-EC0A-4115-8AEC-6B57988021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9338" y="4992180"/>
                <a:ext cx="1210741" cy="1254796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Ευθύγραμμο βέλος σύνδεσης 18">
                <a:extLst>
                  <a:ext uri="{FF2B5EF4-FFF2-40B4-BE49-F238E27FC236}">
                    <a16:creationId xmlns:a16="http://schemas.microsoft.com/office/drawing/2014/main" id="{86084232-ABC3-47D5-8761-8527C344A7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4437" y="5103752"/>
                <a:ext cx="1193335" cy="1208148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0" name="Ευθύγραμμο βέλος σύνδεσης 19">
                <a:extLst>
                  <a:ext uri="{FF2B5EF4-FFF2-40B4-BE49-F238E27FC236}">
                    <a16:creationId xmlns:a16="http://schemas.microsoft.com/office/drawing/2014/main" id="{BFC6194A-CC00-49ED-B87E-2E3D47BF71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68082" y="5181139"/>
                <a:ext cx="1196730" cy="1194024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92" name="Ομάδα 91">
              <a:extLst>
                <a:ext uri="{FF2B5EF4-FFF2-40B4-BE49-F238E27FC236}">
                  <a16:creationId xmlns:a16="http://schemas.microsoft.com/office/drawing/2014/main" id="{125FAF51-3937-422C-8ED2-84DC15AF442F}"/>
                </a:ext>
              </a:extLst>
            </p:cNvPr>
            <p:cNvGrpSpPr/>
            <p:nvPr/>
          </p:nvGrpSpPr>
          <p:grpSpPr>
            <a:xfrm rot="21066456">
              <a:off x="2330723" y="5050412"/>
              <a:ext cx="2358958" cy="1743341"/>
              <a:chOff x="905854" y="4631822"/>
              <a:chExt cx="2358958" cy="1743341"/>
            </a:xfrm>
          </p:grpSpPr>
          <p:cxnSp>
            <p:nvCxnSpPr>
              <p:cNvPr id="93" name="Ευθύγραμμο βέλος σύνδεσης 92">
                <a:extLst>
                  <a:ext uri="{FF2B5EF4-FFF2-40B4-BE49-F238E27FC236}">
                    <a16:creationId xmlns:a16="http://schemas.microsoft.com/office/drawing/2014/main" id="{3D1A0A94-3B5A-4CD8-849C-D6397A992B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5854" y="4631822"/>
                <a:ext cx="1204957" cy="1256230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4" name="Ευθύγραμμο βέλος σύνδεσης 93">
                <a:extLst>
                  <a:ext uri="{FF2B5EF4-FFF2-40B4-BE49-F238E27FC236}">
                    <a16:creationId xmlns:a16="http://schemas.microsoft.com/office/drawing/2014/main" id="{ECFEA94C-5E7F-434C-8D54-F686A5287E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6770" y="4719920"/>
                <a:ext cx="1257205" cy="1270682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5" name="Ευθύγραμμο βέλος σύνδεσης 94">
                <a:extLst>
                  <a:ext uri="{FF2B5EF4-FFF2-40B4-BE49-F238E27FC236}">
                    <a16:creationId xmlns:a16="http://schemas.microsoft.com/office/drawing/2014/main" id="{543F7130-3896-4AD4-BB34-FD5EB6A17F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6232" y="4806568"/>
                <a:ext cx="1259937" cy="1278038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6" name="Ευθύγραμμο βέλος σύνδεσης 95">
                <a:extLst>
                  <a:ext uri="{FF2B5EF4-FFF2-40B4-BE49-F238E27FC236}">
                    <a16:creationId xmlns:a16="http://schemas.microsoft.com/office/drawing/2014/main" id="{ECE2E024-B0DE-43F2-9D49-45C851CF18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35693" y="4902953"/>
                <a:ext cx="1250738" cy="1274010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7" name="Ευθύγραμμο βέλος σύνδεσης 96">
                <a:extLst>
                  <a:ext uri="{FF2B5EF4-FFF2-40B4-BE49-F238E27FC236}">
                    <a16:creationId xmlns:a16="http://schemas.microsoft.com/office/drawing/2014/main" id="{32C23B98-793A-468A-9F17-E624488DCE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9338" y="4992180"/>
                <a:ext cx="1210741" cy="1254796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8" name="Ευθύγραμμο βέλος σύνδεσης 97">
                <a:extLst>
                  <a:ext uri="{FF2B5EF4-FFF2-40B4-BE49-F238E27FC236}">
                    <a16:creationId xmlns:a16="http://schemas.microsoft.com/office/drawing/2014/main" id="{DBA782D5-9034-4D4D-A752-401C449235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4437" y="5103752"/>
                <a:ext cx="1193335" cy="1208148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9" name="Ευθύγραμμο βέλος σύνδεσης 98">
                <a:extLst>
                  <a:ext uri="{FF2B5EF4-FFF2-40B4-BE49-F238E27FC236}">
                    <a16:creationId xmlns:a16="http://schemas.microsoft.com/office/drawing/2014/main" id="{9E682B8A-2CA0-4D67-AF50-244AD6E56A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68082" y="5181139"/>
                <a:ext cx="1196730" cy="1194024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5DF77-4004-4A34-AD5A-0CAD2FCC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22" name="Εικόνα 37" descr="logo copy">
            <a:extLst>
              <a:ext uri="{FF2B5EF4-FFF2-40B4-BE49-F238E27FC236}">
                <a16:creationId xmlns:a16="http://schemas.microsoft.com/office/drawing/2014/main" id="{F7A5D59C-783A-47D6-8538-3023A3B64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535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3">
            <a:extLst>
              <a:ext uri="{FF2B5EF4-FFF2-40B4-BE49-F238E27FC236}">
                <a16:creationId xmlns:a16="http://schemas.microsoft.com/office/drawing/2014/main" id="{73AF7B98-D47F-4F94-8E28-C8445874A5B6}"/>
              </a:ext>
            </a:extLst>
          </p:cNvPr>
          <p:cNvSpPr txBox="1">
            <a:spLocks/>
          </p:cNvSpPr>
          <p:nvPr/>
        </p:nvSpPr>
        <p:spPr bwMode="auto">
          <a:xfrm>
            <a:off x="1884364" y="252413"/>
            <a:ext cx="8423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ct val="40000"/>
              </a:spcAft>
              <a:buClr>
                <a:srgbClr val="FF0000"/>
              </a:buClr>
              <a:buFont typeface="Lucida Grande"/>
              <a:buChar char="›"/>
              <a:defRPr sz="1700" b="1">
                <a:solidFill>
                  <a:srgbClr val="9393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800">
                <a:solidFill>
                  <a:srgbClr val="93939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400">
                <a:solidFill>
                  <a:srgbClr val="93939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Lucida Grande"/>
              <a:buChar char="›"/>
              <a:defRPr sz="2000">
                <a:solidFill>
                  <a:srgbClr val="93939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l-GR" altLang="it-IT" sz="3200" b="0" dirty="0">
                <a:solidFill>
                  <a:srgbClr val="FF0000"/>
                </a:solidFill>
                <a:latin typeface="Arial Black" panose="020B0A04020102020204" pitchFamily="34" charset="0"/>
              </a:rPr>
              <a:t>Από τη δισδιάστατη (2D) στην τρισδιάστατη (3D) προβολή και επεξεργασία </a:t>
            </a:r>
            <a:endParaRPr lang="it-IT" altLang="it-IT" sz="3200" b="0" dirty="0"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5025521-D135-4439-8BE7-6366028C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2" y="1908329"/>
            <a:ext cx="8956675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1BFEBB-1119-4195-999A-29FDC209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24001" r="13290" b="27121"/>
          <a:stretch>
            <a:fillRect/>
          </a:stretch>
        </p:blipFill>
        <p:spPr bwMode="auto">
          <a:xfrm>
            <a:off x="3414713" y="2506664"/>
            <a:ext cx="59690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F16578-E0E8-4BB9-A90C-E62AF5B5A3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07139"/>
            <a:ext cx="5661891" cy="365125"/>
          </a:xfrm>
        </p:spPr>
        <p:txBody>
          <a:bodyPr/>
          <a:lstStyle/>
          <a:p>
            <a:pPr>
              <a:defRPr/>
            </a:pPr>
            <a:r>
              <a:rPr lang="el-GR" dirty="0"/>
              <a:t>ΑΝΤΙΠΡΟΣΩΠΕΙΕΣ ΣΥΣΤΗΜΑΤΩΝ ΓΕΩΠΛΗΡΟΦΟΡΙΚΗΣ</a:t>
            </a:r>
            <a:endParaRPr lang="it-IT" dirty="0"/>
          </a:p>
        </p:txBody>
      </p:sp>
      <p:pic>
        <p:nvPicPr>
          <p:cNvPr id="6" name="Εικόνα 37" descr="logo copy">
            <a:extLst>
              <a:ext uri="{FF2B5EF4-FFF2-40B4-BE49-F238E27FC236}">
                <a16:creationId xmlns:a16="http://schemas.microsoft.com/office/drawing/2014/main" id="{8BFDC7E9-E695-48FE-BBFE-329F17243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5" y="6172142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6AB76D-D249-497F-97F4-6116ED28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Σύζευξη με αέρα και</a:t>
            </a:r>
            <a:r>
              <a:rPr lang="en-US" dirty="0"/>
              <a:t> </a:t>
            </a:r>
            <a:r>
              <a:rPr lang="el-GR" dirty="0"/>
              <a:t>σύζευξη με έδαφος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2355CE-8AA5-4E22-B1C8-9B7788F82D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73" y="4005263"/>
            <a:ext cx="4057650" cy="28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4F5BE48-9912-4E4C-B228-E5BB49AD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73" y="1690688"/>
            <a:ext cx="40576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6D17906-02E1-4FC4-9BB2-2D6619D7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52" y="1690688"/>
            <a:ext cx="49434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844B5AE-A887-4E77-9EF5-CB4087EBA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10088"/>
            <a:ext cx="2828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BBA2AD3-38A3-4C14-9252-03EFCCAEA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52" y="4267200"/>
            <a:ext cx="2162175" cy="24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6804A-2E64-4D39-B913-166C92F21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ΑΝΤΙΠΡΟΣΩΠΕΙΕΣ ΣΥΣΤΗΜΑΤΩΝ ΓΕΩΠΛΗΡΟΦΟΡΙΚΗΣ</a:t>
            </a:r>
          </a:p>
        </p:txBody>
      </p:sp>
      <p:pic>
        <p:nvPicPr>
          <p:cNvPr id="9" name="Εικόνα 37" descr="logo copy">
            <a:extLst>
              <a:ext uri="{FF2B5EF4-FFF2-40B4-BE49-F238E27FC236}">
                <a16:creationId xmlns:a16="http://schemas.microsoft.com/office/drawing/2014/main" id="{B62004E0-AB11-471C-B84C-3CF1C298A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6200274"/>
            <a:ext cx="1016000" cy="59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92099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316</Words>
  <Application>Microsoft Office PowerPoint</Application>
  <PresentationFormat>Widescreen</PresentationFormat>
  <Paragraphs>58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Lucida Grande</vt:lpstr>
      <vt:lpstr>Θέμα του Office</vt:lpstr>
      <vt:lpstr>Office Theme</vt:lpstr>
      <vt:lpstr>       </vt:lpstr>
      <vt:lpstr>PowerPoint Presentation</vt:lpstr>
      <vt:lpstr>Μοναδικό σύστημα για πλήθος εφαρμογών</vt:lpstr>
      <vt:lpstr>PowerPoint Presentation</vt:lpstr>
      <vt:lpstr>Πώς λειτουργεί ;</vt:lpstr>
      <vt:lpstr>ΕΦΑΡΜΟΓΕΣ </vt:lpstr>
      <vt:lpstr>Απόσταση μεταξύ 2 προφίλ: 7.5 cm</vt:lpstr>
      <vt:lpstr>PowerPoint Presentation</vt:lpstr>
      <vt:lpstr>Σύζευξη με αέρα και σύζευξη με έδαφος </vt:lpstr>
      <vt:lpstr>Αρχιτεκτονική τρισδιάστατου συστήματος Radar</vt:lpstr>
      <vt:lpstr>Συχνότητα βήματος Γεωραντάρ   Γεωσκόπιο: ενιαία μονάδα ελέγχου για όλες τις κεραίες, προεγκατεστημένο λογισμικό απόκτησης δεδομένων, διαισθητική και ευέλικτη διεπαφή χρήστη</vt:lpstr>
      <vt:lpstr>Georadar step-frequency – 3D Radar</vt:lpstr>
      <vt:lpstr>PowerPoint Presentation</vt:lpstr>
      <vt:lpstr>Τρισδιάστατες έρευνες ραντάρ για αναζήτηση συστήματος φωτισμού και υπόγειων δικτύων κοινής ωφέλειας αεροδρομίου</vt:lpstr>
      <vt:lpstr>Τρισδιάστατες έρευνες ραντάρ για αναζήτηση συστήματος φωτισμού και υπόγειων δικτύων κοινής ωφέλειας αεροδρομίου</vt:lpstr>
      <vt:lpstr>Τρισδιάστατες έρευνες ραντάρ για αναζήτηση συστήματος φωτισμού και υπόγειων δικτύων κοινής ωφέλειας αεροδρομίου</vt:lpstr>
      <vt:lpstr>Τρισδιάστατες έρευνες ραντάρ για αναζήτηση συστήματος φωτισμού και υπόγειων δικτύων κοινής ωφέλειας αεροδρομίου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Radar</dc:title>
  <dc:creator>Χρήστος Βάγιας</dc:creator>
  <cp:lastModifiedBy>Konstantinos Dounias</cp:lastModifiedBy>
  <cp:revision>7</cp:revision>
  <dcterms:created xsi:type="dcterms:W3CDTF">2021-12-06T13:29:43Z</dcterms:created>
  <dcterms:modified xsi:type="dcterms:W3CDTF">2021-12-07T11:21:45Z</dcterms:modified>
</cp:coreProperties>
</file>