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437" r:id="rId3"/>
    <p:sldId id="426" r:id="rId4"/>
    <p:sldId id="380" r:id="rId5"/>
    <p:sldId id="319" r:id="rId6"/>
    <p:sldId id="398" r:id="rId7"/>
    <p:sldId id="399" r:id="rId8"/>
    <p:sldId id="400" r:id="rId9"/>
    <p:sldId id="401" r:id="rId10"/>
    <p:sldId id="432" r:id="rId11"/>
    <p:sldId id="378" r:id="rId12"/>
    <p:sldId id="431" r:id="rId13"/>
    <p:sldId id="539" r:id="rId14"/>
    <p:sldId id="364" r:id="rId15"/>
    <p:sldId id="355" r:id="rId16"/>
    <p:sldId id="538" r:id="rId17"/>
    <p:sldId id="476" r:id="rId18"/>
    <p:sldId id="507" r:id="rId19"/>
    <p:sldId id="351" r:id="rId20"/>
    <p:sldId id="477" r:id="rId21"/>
    <p:sldId id="352" r:id="rId22"/>
    <p:sldId id="353" r:id="rId23"/>
    <p:sldId id="485" r:id="rId24"/>
    <p:sldId id="504" r:id="rId25"/>
    <p:sldId id="484" r:id="rId26"/>
    <p:sldId id="361" r:id="rId27"/>
    <p:sldId id="506" r:id="rId28"/>
    <p:sldId id="505" r:id="rId29"/>
    <p:sldId id="509" r:id="rId30"/>
    <p:sldId id="494" r:id="rId31"/>
    <p:sldId id="429" r:id="rId32"/>
    <p:sldId id="304" r:id="rId33"/>
    <p:sldId id="323" r:id="rId3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ira Sans Extra Condensed Medium" panose="020B0604020202020204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pen Sans ExtraBold" panose="020B0906030804020204" pitchFamily="34" charset="0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9" roundtripDataSignature="AMtx7mjUyANisIHVkf72gEZ0WKqUy/4qZ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277615-D21A-BFF8-31A3-B47E38F89A0B}" name="Andreas Sinning" initials="AS" userId="S::Asinnin@eu.trimblecorp.net::06ee86b2-762f-4544-b369-3e0f98830342" providerId="AD"/>
  <p188:author id="{E121064F-B6FD-A88A-8CC7-C2179D8A334C}" name="Kai Naumann" initials="KN" userId="S::knauman@eu.trimblecorp.net::f0f1e6a9-aef2-4ce1-a942-e5f9ec06218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as Maciulevicius" initials="LM" lastIdx="1" clrIdx="0">
    <p:extLst>
      <p:ext uri="{19B8F6BF-5375-455C-9EA6-DF929625EA0E}">
        <p15:presenceInfo xmlns:p15="http://schemas.microsoft.com/office/powerpoint/2012/main" userId="S-1-5-21-1644491937-1078081533-682003330-707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F9E"/>
    <a:srgbClr val="00437B"/>
    <a:srgbClr val="403F41"/>
    <a:srgbClr val="FFBE0A"/>
    <a:srgbClr val="002D5B"/>
    <a:srgbClr val="F5C205"/>
    <a:srgbClr val="5F5E69"/>
    <a:srgbClr val="FFC100"/>
    <a:srgbClr val="FFC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2EE40D-6189-4279-B54E-0E1F4313631C}">
  <a:tblStyle styleId="{192EE40D-6189-4279-B54E-0E1F4313631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8EC"/>
          </a:solidFill>
        </a:fill>
      </a:tcStyle>
    </a:wholeTbl>
    <a:band1H>
      <a:tcTxStyle/>
      <a:tcStyle>
        <a:tcBdr/>
        <a:fill>
          <a:solidFill>
            <a:srgbClr val="CACDD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DD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0073" autoAdjust="0"/>
  </p:normalViewPr>
  <p:slideViewPr>
    <p:cSldViewPr snapToGrid="0">
      <p:cViewPr varScale="1">
        <p:scale>
          <a:sx n="81" d="100"/>
          <a:sy n="81" d="100"/>
        </p:scale>
        <p:origin x="126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89" Type="http://customschemas.google.com/relationships/presentationmetadata" Target="metadata"/><Relationship Id="rId7" Type="http://schemas.openxmlformats.org/officeDocument/2006/relationships/slide" Target="slides/slide6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95" Type="http://schemas.microsoft.com/office/2018/10/relationships/authors" Target="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9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e2679c32f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e2679c32f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3161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711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e2679c32f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e2679c32f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8742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8143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364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E5E83-FBBB-4BDE-9890-A9B9A7154E7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6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584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996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975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a83c625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a83c625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518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45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a83c625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a83c625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013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392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353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0110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e2679c32f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e2679c32f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1467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5265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680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7502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ed5dbc182d_2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Google Shape;1796;ged5dbc182d_2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451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54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2679c32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e2679c32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dirty="0" err="1"/>
              <a:t>Pakeisti</a:t>
            </a:r>
            <a:r>
              <a:rPr lang="de-DE" dirty="0"/>
              <a:t> </a:t>
            </a:r>
            <a:r>
              <a:rPr lang="de-DE" dirty="0" err="1"/>
              <a:t>vaizda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584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ed5dbc182d_2_1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ed5dbc182d_2_1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dirty="0"/>
              <a:t>Areas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scanning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gets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dirty="0"/>
              <a:t>Design phase and asset data collection – As-built during and after construction – Clearance check for all phases of the railway lifecycle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7981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0603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638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4740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548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2679c32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e2679c32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dirty="0"/>
              <a:t>As </a:t>
            </a:r>
            <a:r>
              <a:rPr lang="de-DE" dirty="0" err="1"/>
              <a:t>mentioned</a:t>
            </a:r>
            <a:r>
              <a:rPr lang="de-DE" dirty="0"/>
              <a:t> at the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it‘s</a:t>
            </a:r>
            <a:r>
              <a:rPr lang="de-DE" dirty="0"/>
              <a:t> not</a:t>
            </a:r>
            <a:r>
              <a:rPr lang="de-DE" baseline="0" dirty="0"/>
              <a:t> just </a:t>
            </a:r>
            <a:r>
              <a:rPr lang="de-DE" baseline="0" dirty="0" err="1"/>
              <a:t>about</a:t>
            </a:r>
            <a:r>
              <a:rPr lang="de-DE" baseline="0" dirty="0"/>
              <a:t> a </a:t>
            </a:r>
            <a:r>
              <a:rPr lang="de-DE" baseline="0" dirty="0" err="1"/>
              <a:t>laser</a:t>
            </a:r>
            <a:r>
              <a:rPr lang="de-DE" baseline="0" dirty="0"/>
              <a:t> </a:t>
            </a:r>
            <a:r>
              <a:rPr lang="de-DE" baseline="0" dirty="0" err="1"/>
              <a:t>scanner</a:t>
            </a:r>
            <a:r>
              <a:rPr lang="de-DE" baseline="0" dirty="0"/>
              <a:t>. </a:t>
            </a:r>
            <a:r>
              <a:rPr lang="de-DE" baseline="0" dirty="0" err="1"/>
              <a:t>It‘s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a </a:t>
            </a:r>
            <a:r>
              <a:rPr lang="de-DE" baseline="0" dirty="0" err="1"/>
              <a:t>complete</a:t>
            </a:r>
            <a:r>
              <a:rPr lang="de-DE" baseline="0" dirty="0"/>
              <a:t> </a:t>
            </a:r>
            <a:r>
              <a:rPr lang="de-DE" baseline="0" dirty="0" err="1"/>
              <a:t>system</a:t>
            </a:r>
            <a:r>
              <a:rPr lang="de-DE" baseline="0" dirty="0"/>
              <a:t>. For this it‘s important to look at the workflow and the applications the system can be used for.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90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">
  <p:cSld name="1_Title slide A">
    <p:bg>
      <p:bgPr>
        <a:solidFill>
          <a:schemeClr val="l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8"/>
          <p:cNvSpPr/>
          <p:nvPr/>
        </p:nvSpPr>
        <p:spPr>
          <a:xfrm>
            <a:off x="0" y="3210750"/>
            <a:ext cx="9144000" cy="193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8"/>
          <p:cNvSpPr txBox="1">
            <a:spLocks noGrp="1"/>
          </p:cNvSpPr>
          <p:nvPr>
            <p:ph type="title"/>
          </p:nvPr>
        </p:nvSpPr>
        <p:spPr>
          <a:xfrm>
            <a:off x="676650" y="1932750"/>
            <a:ext cx="7784100" cy="12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1" name="Google Shape;21;p48"/>
          <p:cNvSpPr txBox="1">
            <a:spLocks noGrp="1"/>
          </p:cNvSpPr>
          <p:nvPr>
            <p:ph type="subTitle" idx="1"/>
          </p:nvPr>
        </p:nvSpPr>
        <p:spPr>
          <a:xfrm>
            <a:off x="676650" y="3209550"/>
            <a:ext cx="77904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8"/>
          <p:cNvSpPr txBox="1">
            <a:spLocks noGrp="1"/>
          </p:cNvSpPr>
          <p:nvPr>
            <p:ph type="subTitle" idx="2"/>
          </p:nvPr>
        </p:nvSpPr>
        <p:spPr>
          <a:xfrm>
            <a:off x="676650" y="1286425"/>
            <a:ext cx="7784100" cy="67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8"/>
          <p:cNvSpPr/>
          <p:nvPr/>
        </p:nvSpPr>
        <p:spPr>
          <a:xfrm>
            <a:off x="1036300" y="321075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8"/>
          <p:cNvSpPr txBox="1"/>
          <p:nvPr/>
        </p:nvSpPr>
        <p:spPr>
          <a:xfrm>
            <a:off x="676650" y="4499000"/>
            <a:ext cx="51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2743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© 2021 Trimble, Inc - All Rights Reserved</a:t>
            </a:r>
            <a:endParaRPr sz="700" b="0" i="0" u="none" strike="noStrike" cap="none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25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4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147" y="4709200"/>
            <a:ext cx="914400" cy="22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38" y="1029677"/>
            <a:ext cx="8329612" cy="3834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gray">
          <a:xfrm>
            <a:off x="401641" y="311944"/>
            <a:ext cx="8334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0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3 Cards">
  <p:cSld name="Title w/ 3 Cards"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4"/>
          <p:cNvSpPr txBox="1">
            <a:spLocks noGrp="1"/>
          </p:cNvSpPr>
          <p:nvPr>
            <p:ph type="body" idx="1"/>
          </p:nvPr>
        </p:nvSpPr>
        <p:spPr>
          <a:xfrm>
            <a:off x="676675" y="3209250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marL="457200" lvl="0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54"/>
          <p:cNvSpPr txBox="1">
            <a:spLocks noGrp="1"/>
          </p:cNvSpPr>
          <p:nvPr>
            <p:ph type="subTitle" idx="2"/>
          </p:nvPr>
        </p:nvSpPr>
        <p:spPr>
          <a:xfrm>
            <a:off x="676575" y="1933927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body" idx="3"/>
          </p:nvPr>
        </p:nvSpPr>
        <p:spPr>
          <a:xfrm>
            <a:off x="3438175" y="3209325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marL="457200" lvl="0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54"/>
          <p:cNvSpPr txBox="1">
            <a:spLocks noGrp="1"/>
          </p:cNvSpPr>
          <p:nvPr>
            <p:ph type="subTitle" idx="4"/>
          </p:nvPr>
        </p:nvSpPr>
        <p:spPr>
          <a:xfrm>
            <a:off x="3438075" y="1934002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54"/>
          <p:cNvSpPr txBox="1">
            <a:spLocks noGrp="1"/>
          </p:cNvSpPr>
          <p:nvPr>
            <p:ph type="body" idx="5"/>
          </p:nvPr>
        </p:nvSpPr>
        <p:spPr>
          <a:xfrm>
            <a:off x="6199788" y="3209250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marL="457200" lvl="0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54"/>
          <p:cNvSpPr txBox="1">
            <a:spLocks noGrp="1"/>
          </p:cNvSpPr>
          <p:nvPr>
            <p:ph type="subTitle" idx="6"/>
          </p:nvPr>
        </p:nvSpPr>
        <p:spPr>
          <a:xfrm>
            <a:off x="6199700" y="1933927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54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54"/>
          <p:cNvSpPr/>
          <p:nvPr/>
        </p:nvSpPr>
        <p:spPr>
          <a:xfrm>
            <a:off x="4247250" y="126560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4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95" name="Google Shape;95;p54"/>
          <p:cNvSpPr txBox="1">
            <a:spLocks noGrp="1"/>
          </p:cNvSpPr>
          <p:nvPr>
            <p:ph type="subTitle" idx="7"/>
          </p:nvPr>
        </p:nvSpPr>
        <p:spPr>
          <a:xfrm>
            <a:off x="676650" y="1289300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129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58CD1-94E1-4BF1-AD85-956DFDE10218}" type="datetimeFigureOut">
              <a:rPr lang="de-DE" smtClean="0"/>
              <a:t>27.07.2023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50F81-6E0E-4624-9E70-7F5821AE781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711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B">
  <p:cSld name="Agenda B">
    <p:bg>
      <p:bgPr>
        <a:solidFill>
          <a:schemeClr val="lt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2"/>
          <p:cNvSpPr/>
          <p:nvPr/>
        </p:nvSpPr>
        <p:spPr>
          <a:xfrm>
            <a:off x="0" y="0"/>
            <a:ext cx="3273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2"/>
          <p:cNvSpPr/>
          <p:nvPr/>
        </p:nvSpPr>
        <p:spPr>
          <a:xfrm>
            <a:off x="0" y="-75"/>
            <a:ext cx="3122100" cy="51435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2"/>
          <p:cNvSpPr/>
          <p:nvPr/>
        </p:nvSpPr>
        <p:spPr>
          <a:xfrm>
            <a:off x="676650" y="12893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52"/>
          <p:cNvSpPr txBox="1">
            <a:spLocks noGrp="1"/>
          </p:cNvSpPr>
          <p:nvPr>
            <p:ph type="subTitle" idx="1"/>
          </p:nvPr>
        </p:nvSpPr>
        <p:spPr>
          <a:xfrm>
            <a:off x="676800" y="1289300"/>
            <a:ext cx="1298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title"/>
          </p:nvPr>
        </p:nvSpPr>
        <p:spPr>
          <a:xfrm>
            <a:off x="676800" y="653450"/>
            <a:ext cx="12984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subTitle" idx="2"/>
          </p:nvPr>
        </p:nvSpPr>
        <p:spPr>
          <a:xfrm>
            <a:off x="3273600" y="65345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body" idx="3"/>
          </p:nvPr>
        </p:nvSpPr>
        <p:spPr>
          <a:xfrm>
            <a:off x="3273600" y="97355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subTitle" idx="4"/>
          </p:nvPr>
        </p:nvSpPr>
        <p:spPr>
          <a:xfrm>
            <a:off x="3273500" y="1291413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52"/>
          <p:cNvSpPr txBox="1">
            <a:spLocks noGrp="1"/>
          </p:cNvSpPr>
          <p:nvPr>
            <p:ph type="body" idx="5"/>
          </p:nvPr>
        </p:nvSpPr>
        <p:spPr>
          <a:xfrm>
            <a:off x="3273500" y="1611513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subTitle" idx="6"/>
          </p:nvPr>
        </p:nvSpPr>
        <p:spPr>
          <a:xfrm>
            <a:off x="3273500" y="19293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7"/>
          </p:nvPr>
        </p:nvSpPr>
        <p:spPr>
          <a:xfrm>
            <a:off x="3273500" y="22494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subTitle" idx="8"/>
          </p:nvPr>
        </p:nvSpPr>
        <p:spPr>
          <a:xfrm>
            <a:off x="3273600" y="25719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body" idx="9"/>
          </p:nvPr>
        </p:nvSpPr>
        <p:spPr>
          <a:xfrm>
            <a:off x="3273600" y="28920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subTitle" idx="13"/>
          </p:nvPr>
        </p:nvSpPr>
        <p:spPr>
          <a:xfrm>
            <a:off x="3273500" y="32145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body" idx="14"/>
          </p:nvPr>
        </p:nvSpPr>
        <p:spPr>
          <a:xfrm>
            <a:off x="3273500" y="35346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subTitle" idx="15"/>
          </p:nvPr>
        </p:nvSpPr>
        <p:spPr>
          <a:xfrm>
            <a:off x="3273500" y="384550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2"/>
          <p:cNvSpPr txBox="1">
            <a:spLocks noGrp="1"/>
          </p:cNvSpPr>
          <p:nvPr>
            <p:ph type="body" idx="16"/>
          </p:nvPr>
        </p:nvSpPr>
        <p:spPr>
          <a:xfrm>
            <a:off x="3273500" y="4165600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2pPr>
            <a:lvl3pPr marL="1371600" lvl="2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3pPr>
            <a:lvl4pPr marL="1828800" lvl="3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4pPr>
            <a:lvl5pPr marL="2286000" lvl="4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5pPr>
            <a:lvl6pPr marL="2743200" lvl="5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■"/>
              <a:defRPr sz="600"/>
            </a:lvl6pPr>
            <a:lvl7pPr marL="3200400" lvl="6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●"/>
              <a:defRPr sz="600"/>
            </a:lvl7pPr>
            <a:lvl8pPr marL="3657600" lvl="7" indent="-2667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600"/>
              <a:buChar char="○"/>
              <a:defRPr sz="600"/>
            </a:lvl8pPr>
            <a:lvl9pPr marL="4114800" lvl="8" indent="-2667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600"/>
              <a:buChar char="■"/>
              <a:defRPr sz="600"/>
            </a:lvl9pPr>
          </a:lstStyle>
          <a:p>
            <a:endParaRPr/>
          </a:p>
        </p:txBody>
      </p:sp>
      <p:pic>
        <p:nvPicPr>
          <p:cNvPr id="67" name="Google Shape;67;p5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2"/>
          <p:cNvSpPr txBox="1">
            <a:spLocks noGrp="1"/>
          </p:cNvSpPr>
          <p:nvPr>
            <p:ph type="title" idx="17"/>
          </p:nvPr>
        </p:nvSpPr>
        <p:spPr>
          <a:xfrm>
            <a:off x="1977525" y="1281988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title" idx="18"/>
          </p:nvPr>
        </p:nvSpPr>
        <p:spPr>
          <a:xfrm>
            <a:off x="1977525" y="653713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title" idx="19"/>
          </p:nvPr>
        </p:nvSpPr>
        <p:spPr>
          <a:xfrm>
            <a:off x="1977550" y="2564425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title" idx="20"/>
          </p:nvPr>
        </p:nvSpPr>
        <p:spPr>
          <a:xfrm>
            <a:off x="1977550" y="1936150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title" idx="21"/>
          </p:nvPr>
        </p:nvSpPr>
        <p:spPr>
          <a:xfrm>
            <a:off x="1977550" y="3846850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3" name="Google Shape;73;p52"/>
          <p:cNvSpPr txBox="1">
            <a:spLocks noGrp="1"/>
          </p:cNvSpPr>
          <p:nvPr>
            <p:ph type="title" idx="22"/>
          </p:nvPr>
        </p:nvSpPr>
        <p:spPr>
          <a:xfrm>
            <a:off x="1977550" y="3218575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611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32460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r>
              <a:rPr lang="de-DE"/>
              <a:t>Titelmasterformat durch Klicken bearbeiten</a:t>
            </a:r>
            <a:endParaRPr/>
          </a:p>
        </p:txBody>
      </p:sp>
      <p:sp>
        <p:nvSpPr>
          <p:cNvPr id="273" name="Google Shape;273;p30"/>
          <p:cNvSpPr txBox="1">
            <a:spLocks noGrp="1"/>
          </p:cNvSpPr>
          <p:nvPr>
            <p:ph type="body" idx="1"/>
          </p:nvPr>
        </p:nvSpPr>
        <p:spPr>
          <a:xfrm>
            <a:off x="676675" y="1289300"/>
            <a:ext cx="3246000" cy="3200100"/>
          </a:xfrm>
          <a:prstGeom prst="rect">
            <a:avLst/>
          </a:prstGeom>
        </p:spPr>
        <p:txBody>
          <a:bodyPr spcFirstLastPara="1" wrap="square" lIns="0" tIns="91425" rIns="320025" bIns="91425" anchor="t" anchorCtr="0">
            <a:noAutofit/>
          </a:bodyPr>
          <a:lstStyle>
            <a:lvl1pPr marL="457200" lvl="0" indent="-30480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2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14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74" name="Google Shape;274;p30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30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68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dk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buNone/>
              <a:defRPr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4" name="Google Shape;224;p25"/>
          <p:cNvPicPr preferRelativeResize="0"/>
          <p:nvPr/>
        </p:nvPicPr>
        <p:blipFill rotWithShape="1">
          <a:blip r:embed="rId2">
            <a:alphaModFix/>
          </a:blip>
          <a:srcRect l="-14163" t="-10138" r="-17588" b="-6930"/>
          <a:stretch/>
        </p:blipFill>
        <p:spPr>
          <a:xfrm>
            <a:off x="8600225" y="4620825"/>
            <a:ext cx="421700" cy="403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219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67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4544400" cy="1281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20025" tIns="91425" rIns="3200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708" name="Google Shape;708;p67"/>
          <p:cNvSpPr txBox="1">
            <a:spLocks noGrp="1"/>
          </p:cNvSpPr>
          <p:nvPr>
            <p:ph type="subTitle" idx="1"/>
          </p:nvPr>
        </p:nvSpPr>
        <p:spPr>
          <a:xfrm>
            <a:off x="676650" y="1930575"/>
            <a:ext cx="4544400" cy="642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20025" tIns="228600" rIns="3200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9" name="Google Shape;709;p67"/>
          <p:cNvPicPr preferRelativeResize="0"/>
          <p:nvPr/>
        </p:nvPicPr>
        <p:blipFill rotWithShape="1">
          <a:blip r:embed="rId2">
            <a:alphaModFix/>
          </a:blip>
          <a:srcRect l="-3680" t="-25349" r="3680" b="-26810"/>
          <a:stretch/>
        </p:blipFill>
        <p:spPr>
          <a:xfrm>
            <a:off x="658368" y="178175"/>
            <a:ext cx="986998" cy="3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7"/>
          <p:cNvSpPr txBox="1"/>
          <p:nvPr/>
        </p:nvSpPr>
        <p:spPr>
          <a:xfrm>
            <a:off x="676650" y="4499000"/>
            <a:ext cx="51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© 2023 Trimble, Inc. All Rights Reserved.</a:t>
            </a:r>
            <a:br>
              <a:rPr lang="en" sz="7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7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Confidential and Proprietary Information</a:t>
            </a:r>
            <a:endParaRPr sz="700" dirty="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1" name="Google Shape;711;p67"/>
          <p:cNvSpPr txBox="1">
            <a:spLocks noGrp="1"/>
          </p:cNvSpPr>
          <p:nvPr>
            <p:ph type="subTitle" idx="2"/>
          </p:nvPr>
        </p:nvSpPr>
        <p:spPr>
          <a:xfrm>
            <a:off x="5870249" y="649225"/>
            <a:ext cx="2597100" cy="642900"/>
          </a:xfrm>
          <a:prstGeom prst="rect">
            <a:avLst/>
          </a:prstGeom>
        </p:spPr>
        <p:txBody>
          <a:bodyPr spcFirstLastPara="1" wrap="square" lIns="0" tIns="0" rIns="0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2" name="Google Shape;712;p67"/>
          <p:cNvSpPr txBox="1">
            <a:spLocks noGrp="1"/>
          </p:cNvSpPr>
          <p:nvPr>
            <p:ph type="body" idx="3"/>
          </p:nvPr>
        </p:nvSpPr>
        <p:spPr>
          <a:xfrm>
            <a:off x="676675" y="2533975"/>
            <a:ext cx="4544400" cy="1955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67"/>
          <p:cNvSpPr txBox="1">
            <a:spLocks noGrp="1"/>
          </p:cNvSpPr>
          <p:nvPr>
            <p:ph type="body" idx="4"/>
          </p:nvPr>
        </p:nvSpPr>
        <p:spPr>
          <a:xfrm>
            <a:off x="5870100" y="1289300"/>
            <a:ext cx="2597100" cy="3200400"/>
          </a:xfrm>
          <a:prstGeom prst="rect">
            <a:avLst/>
          </a:prstGeom>
          <a:noFill/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100"/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14" name="Google Shape;714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33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List">
  <p:cSld name="Title and Bulleted List">
    <p:bg>
      <p:bgPr>
        <a:solidFill>
          <a:schemeClr val="dk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9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subTitle" idx="1"/>
          </p:nvPr>
        </p:nvSpPr>
        <p:spPr>
          <a:xfrm>
            <a:off x="676650" y="1289300"/>
            <a:ext cx="7790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7790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9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9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 + Text ">
  <p:cSld name="CUSTOM_1_1_2">
    <p:bg>
      <p:bgPr>
        <a:solidFill>
          <a:schemeClr val="lt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53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53"/>
          <p:cNvSpPr/>
          <p:nvPr/>
        </p:nvSpPr>
        <p:spPr>
          <a:xfrm>
            <a:off x="0" y="0"/>
            <a:ext cx="262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3"/>
          <p:cNvSpPr txBox="1">
            <a:spLocks noGrp="1"/>
          </p:cNvSpPr>
          <p:nvPr>
            <p:ph type="body" idx="1"/>
          </p:nvPr>
        </p:nvSpPr>
        <p:spPr>
          <a:xfrm>
            <a:off x="4572075" y="649100"/>
            <a:ext cx="3895200" cy="3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91425" anchor="t" anchorCtr="0">
            <a:noAutofit/>
          </a:bodyPr>
          <a:lstStyle>
            <a:lvl1pPr marL="457200" lvl="0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4pPr>
            <a:lvl5pPr marL="2286000" lvl="4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53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title"/>
          </p:nvPr>
        </p:nvSpPr>
        <p:spPr>
          <a:xfrm>
            <a:off x="676650" y="1927350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subTitle" idx="2"/>
          </p:nvPr>
        </p:nvSpPr>
        <p:spPr>
          <a:xfrm>
            <a:off x="676650" y="3210750"/>
            <a:ext cx="3895200" cy="12780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title" idx="3"/>
          </p:nvPr>
        </p:nvSpPr>
        <p:spPr>
          <a:xfrm>
            <a:off x="676650" y="649425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3" name="Google Shape;83;p53"/>
          <p:cNvSpPr/>
          <p:nvPr/>
        </p:nvSpPr>
        <p:spPr>
          <a:xfrm>
            <a:off x="1001275" y="321075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List - Light">
  <p:cSld name="Title and Bulleted List - Light"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5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98" name="Google Shape;98;p55"/>
          <p:cNvSpPr txBox="1">
            <a:spLocks noGrp="1"/>
          </p:cNvSpPr>
          <p:nvPr>
            <p:ph type="subTitle" idx="1"/>
          </p:nvPr>
        </p:nvSpPr>
        <p:spPr>
          <a:xfrm>
            <a:off x="676650" y="1289300"/>
            <a:ext cx="7790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5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7790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●"/>
              <a:defRPr/>
            </a:lvl2pPr>
            <a:lvl3pPr marL="1371600" lvl="2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○"/>
              <a:defRPr/>
            </a:lvl3pPr>
            <a:lvl4pPr marL="1828800" lvl="3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55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5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55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">
  <p:cSld name="TITLE_1">
    <p:bg>
      <p:bgPr>
        <a:solidFill>
          <a:schemeClr val="lt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0"/>
          <p:cNvSpPr/>
          <p:nvPr/>
        </p:nvSpPr>
        <p:spPr>
          <a:xfrm>
            <a:off x="0" y="0"/>
            <a:ext cx="6519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0"/>
          <p:cNvSpPr/>
          <p:nvPr/>
        </p:nvSpPr>
        <p:spPr>
          <a:xfrm>
            <a:off x="676775" y="1289300"/>
            <a:ext cx="5193600" cy="3200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0"/>
          <p:cNvSpPr txBox="1">
            <a:spLocks noGrp="1"/>
          </p:cNvSpPr>
          <p:nvPr>
            <p:ph type="title"/>
          </p:nvPr>
        </p:nvSpPr>
        <p:spPr>
          <a:xfrm>
            <a:off x="676650" y="1932750"/>
            <a:ext cx="6492000" cy="12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47" name="Google Shape;147;p60"/>
          <p:cNvSpPr txBox="1">
            <a:spLocks noGrp="1"/>
          </p:cNvSpPr>
          <p:nvPr>
            <p:ph type="subTitle" idx="1"/>
          </p:nvPr>
        </p:nvSpPr>
        <p:spPr>
          <a:xfrm>
            <a:off x="676650" y="3210750"/>
            <a:ext cx="6492000" cy="12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8" name="Google Shape;148;p6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847" y="873250"/>
            <a:ext cx="914400" cy="22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0"/>
          <p:cNvSpPr/>
          <p:nvPr/>
        </p:nvSpPr>
        <p:spPr>
          <a:xfrm>
            <a:off x="1001275" y="321075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0"/>
          <p:cNvSpPr txBox="1"/>
          <p:nvPr/>
        </p:nvSpPr>
        <p:spPr>
          <a:xfrm>
            <a:off x="676650" y="4499000"/>
            <a:ext cx="51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2743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© 2021 Trimble, Inc - All Rights Reserved - Confidential and Proprietary Information</a:t>
            </a:r>
            <a:endParaRPr sz="700" b="0" i="0" u="none" strike="noStrike" cap="none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60"/>
          <p:cNvSpPr txBox="1">
            <a:spLocks noGrp="1"/>
          </p:cNvSpPr>
          <p:nvPr>
            <p:ph type="subTitle" idx="2"/>
          </p:nvPr>
        </p:nvSpPr>
        <p:spPr>
          <a:xfrm>
            <a:off x="2624325" y="1286425"/>
            <a:ext cx="4544700" cy="6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Two Features - Light">
  <p:cSld name="CUSTOM_4_1_1_1_1_1_2_1">
    <p:bg>
      <p:bgPr>
        <a:solidFill>
          <a:schemeClr val="accent6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585" y="4668248"/>
            <a:ext cx="320040" cy="3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1"/>
          <p:cNvSpPr/>
          <p:nvPr/>
        </p:nvSpPr>
        <p:spPr>
          <a:xfrm>
            <a:off x="4572000" y="-2250"/>
            <a:ext cx="45582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1"/>
          <p:cNvSpPr txBox="1">
            <a:spLocks noGrp="1"/>
          </p:cNvSpPr>
          <p:nvPr>
            <p:ph type="body" idx="1"/>
          </p:nvPr>
        </p:nvSpPr>
        <p:spPr>
          <a:xfrm>
            <a:off x="5221250" y="2565263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57" name="Google Shape;157;p61"/>
          <p:cNvSpPr txBox="1">
            <a:spLocks noGrp="1"/>
          </p:cNvSpPr>
          <p:nvPr>
            <p:ph type="subTitle" idx="2"/>
          </p:nvPr>
        </p:nvSpPr>
        <p:spPr>
          <a:xfrm>
            <a:off x="5221225" y="1922888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0" rIns="0" bIns="0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 b="1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61"/>
          <p:cNvSpPr txBox="1">
            <a:spLocks noGrp="1"/>
          </p:cNvSpPr>
          <p:nvPr>
            <p:ph type="body" idx="3"/>
          </p:nvPr>
        </p:nvSpPr>
        <p:spPr>
          <a:xfrm>
            <a:off x="5221250" y="3860513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59" name="Google Shape;159;p61"/>
          <p:cNvSpPr txBox="1">
            <a:spLocks noGrp="1"/>
          </p:cNvSpPr>
          <p:nvPr>
            <p:ph type="subTitle" idx="4"/>
          </p:nvPr>
        </p:nvSpPr>
        <p:spPr>
          <a:xfrm>
            <a:off x="5221225" y="3218138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0" rIns="0" bIns="0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 b="1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61"/>
          <p:cNvSpPr txBox="1">
            <a:spLocks noGrp="1"/>
          </p:cNvSpPr>
          <p:nvPr>
            <p:ph type="title"/>
          </p:nvPr>
        </p:nvSpPr>
        <p:spPr>
          <a:xfrm>
            <a:off x="5221050" y="10225"/>
            <a:ext cx="28110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pen Sans ExtraBold"/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61" name="Google Shape;161;p61"/>
          <p:cNvSpPr txBox="1">
            <a:spLocks noGrp="1"/>
          </p:cNvSpPr>
          <p:nvPr>
            <p:ph type="subTitle" idx="5"/>
          </p:nvPr>
        </p:nvSpPr>
        <p:spPr>
          <a:xfrm>
            <a:off x="5221050" y="1289300"/>
            <a:ext cx="3246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1"/>
          <p:cNvSpPr/>
          <p:nvPr/>
        </p:nvSpPr>
        <p:spPr>
          <a:xfrm>
            <a:off x="5221050" y="1117825"/>
            <a:ext cx="649500" cy="58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1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4" name="Google Shape;164;p6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2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7" name="Google Shape;167;p6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0" name="Google Shape;170;p6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1" name="Google Shape;171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1 Cards + 3 Features">
  <p:cSld name="Title w/ 1 Cards + 3 Features">
    <p:bg>
      <p:bgPr>
        <a:solidFill>
          <a:schemeClr val="l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4"/>
          <p:cNvSpPr/>
          <p:nvPr/>
        </p:nvSpPr>
        <p:spPr>
          <a:xfrm>
            <a:off x="-10150" y="-20325"/>
            <a:ext cx="4582200" cy="517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4"/>
          <p:cNvSpPr/>
          <p:nvPr/>
        </p:nvSpPr>
        <p:spPr>
          <a:xfrm>
            <a:off x="676650" y="1587200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4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38952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3200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6" name="Google Shape;176;p64"/>
          <p:cNvSpPr txBox="1">
            <a:spLocks noGrp="1"/>
          </p:cNvSpPr>
          <p:nvPr>
            <p:ph type="body" idx="1"/>
          </p:nvPr>
        </p:nvSpPr>
        <p:spPr>
          <a:xfrm>
            <a:off x="676675" y="3209250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marL="457200" lvl="0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64"/>
          <p:cNvSpPr txBox="1">
            <a:spLocks noGrp="1"/>
          </p:cNvSpPr>
          <p:nvPr>
            <p:ph type="subTitle" idx="2"/>
          </p:nvPr>
        </p:nvSpPr>
        <p:spPr>
          <a:xfrm>
            <a:off x="676575" y="1933927"/>
            <a:ext cx="2267700" cy="12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ldNum" idx="12"/>
          </p:nvPr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body" idx="3"/>
          </p:nvPr>
        </p:nvSpPr>
        <p:spPr>
          <a:xfrm>
            <a:off x="5221250" y="1289338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subTitle" idx="4"/>
          </p:nvPr>
        </p:nvSpPr>
        <p:spPr>
          <a:xfrm>
            <a:off x="5221225" y="646963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0" rIns="0" bIns="0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body" idx="5"/>
          </p:nvPr>
        </p:nvSpPr>
        <p:spPr>
          <a:xfrm>
            <a:off x="5221250" y="2565263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2" name="Google Shape;182;p64"/>
          <p:cNvSpPr txBox="1">
            <a:spLocks noGrp="1"/>
          </p:cNvSpPr>
          <p:nvPr>
            <p:ph type="subTitle" idx="6"/>
          </p:nvPr>
        </p:nvSpPr>
        <p:spPr>
          <a:xfrm>
            <a:off x="5221225" y="1922888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0" rIns="0" bIns="0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83" name="Google Shape;183;p64"/>
          <p:cNvSpPr txBox="1">
            <a:spLocks noGrp="1"/>
          </p:cNvSpPr>
          <p:nvPr>
            <p:ph type="body" idx="7"/>
          </p:nvPr>
        </p:nvSpPr>
        <p:spPr>
          <a:xfrm>
            <a:off x="5221250" y="3860513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4" name="Google Shape;184;p64"/>
          <p:cNvSpPr txBox="1">
            <a:spLocks noGrp="1"/>
          </p:cNvSpPr>
          <p:nvPr>
            <p:ph type="subTitle" idx="8"/>
          </p:nvPr>
        </p:nvSpPr>
        <p:spPr>
          <a:xfrm>
            <a:off x="5221225" y="3218138"/>
            <a:ext cx="3246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0" rIns="0" bIns="0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pic>
        <p:nvPicPr>
          <p:cNvPr id="185" name="Google Shape;185;p6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ExtraBold"/>
              <a:buNone/>
              <a:defRPr sz="2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7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71" r:id="rId11"/>
    <p:sldLayoutId id="2147483672" r:id="rId12"/>
    <p:sldLayoutId id="2147483677" r:id="rId13"/>
    <p:sldLayoutId id="2147483679" r:id="rId14"/>
    <p:sldLayoutId id="2147483680" r:id="rId15"/>
    <p:sldLayoutId id="214748368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9">
          <p15:clr>
            <a:srgbClr val="EA4335"/>
          </p15:clr>
        </p15:guide>
        <p15:guide id="2" pos="426">
          <p15:clr>
            <a:srgbClr val="FF00FF"/>
          </p15:clr>
        </p15:guide>
        <p15:guide id="3" pos="835">
          <p15:clr>
            <a:srgbClr val="FF00FF"/>
          </p15:clr>
        </p15:guide>
        <p15:guide id="4" pos="1244">
          <p15:clr>
            <a:srgbClr val="FF00FF"/>
          </p15:clr>
        </p15:guide>
        <p15:guide id="5" pos="1653">
          <p15:clr>
            <a:srgbClr val="FF00FF"/>
          </p15:clr>
        </p15:guide>
        <p15:guide id="6" pos="2062">
          <p15:clr>
            <a:srgbClr val="FF00FF"/>
          </p15:clr>
        </p15:guide>
        <p15:guide id="7" pos="2471">
          <p15:clr>
            <a:srgbClr val="FF00FF"/>
          </p15:clr>
        </p15:guide>
        <p15:guide id="8" pos="2880">
          <p15:clr>
            <a:srgbClr val="FF00FF"/>
          </p15:clr>
        </p15:guide>
        <p15:guide id="9" pos="3289">
          <p15:clr>
            <a:srgbClr val="FF00FF"/>
          </p15:clr>
        </p15:guide>
        <p15:guide id="10" pos="3698">
          <p15:clr>
            <a:srgbClr val="FF00FF"/>
          </p15:clr>
        </p15:guide>
        <p15:guide id="11" pos="4107">
          <p15:clr>
            <a:srgbClr val="FF00FF"/>
          </p15:clr>
        </p15:guide>
        <p15:guide id="12" pos="4516">
          <p15:clr>
            <a:srgbClr val="FF00FF"/>
          </p15:clr>
        </p15:guide>
        <p15:guide id="13" pos="4925">
          <p15:clr>
            <a:srgbClr val="FF00FF"/>
          </p15:clr>
        </p15:guide>
        <p15:guide id="14" pos="5334">
          <p15:clr>
            <a:srgbClr val="FF00FF"/>
          </p15:clr>
        </p15:guide>
        <p15:guide id="15" orient="horz" pos="812">
          <p15:clr>
            <a:srgbClr val="EA4335"/>
          </p15:clr>
        </p15:guide>
        <p15:guide id="16" orient="horz" pos="1215">
          <p15:clr>
            <a:srgbClr val="EA4335"/>
          </p15:clr>
        </p15:guide>
        <p15:guide id="17" orient="horz" pos="1620">
          <p15:clr>
            <a:srgbClr val="EA4335"/>
          </p15:clr>
        </p15:guide>
        <p15:guide id="18" orient="horz" pos="2022">
          <p15:clr>
            <a:srgbClr val="EA4335"/>
          </p15:clr>
        </p15:guide>
        <p15:guide id="19" orient="horz" pos="2425">
          <p15:clr>
            <a:srgbClr val="EA4335"/>
          </p15:clr>
        </p15:guide>
        <p15:guide id="20" orient="horz" pos="282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hyperlink" Target="http://www.br.de/nachrichten/" TargetMode="Externa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5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11.png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info@trimble-railway.com" TargetMode="External"/><Relationship Id="rId4" Type="http://schemas.openxmlformats.org/officeDocument/2006/relationships/hyperlink" Target="https://gedo.trimble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"/>
          <p:cNvSpPr txBox="1">
            <a:spLocks noGrp="1"/>
          </p:cNvSpPr>
          <p:nvPr>
            <p:ph type="title"/>
          </p:nvPr>
        </p:nvSpPr>
        <p:spPr>
          <a:xfrm>
            <a:off x="676650" y="1932750"/>
            <a:ext cx="7784100" cy="12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lvl="0"/>
            <a:r>
              <a:rPr lang="en-US" sz="2800" dirty="0"/>
              <a:t>Utilizing Trimble point cloud data for railway applications</a:t>
            </a:r>
            <a:endParaRPr sz="3200" dirty="0">
              <a:latin typeface="Arial Black" panose="020B0A04020102020204" pitchFamily="34" charset="0"/>
            </a:endParaRPr>
          </a:p>
        </p:txBody>
      </p:sp>
      <p:sp>
        <p:nvSpPr>
          <p:cNvPr id="199" name="Google Shape;199;p2"/>
          <p:cNvSpPr txBox="1">
            <a:spLocks noGrp="1"/>
          </p:cNvSpPr>
          <p:nvPr>
            <p:ph type="subTitle" idx="1"/>
          </p:nvPr>
        </p:nvSpPr>
        <p:spPr>
          <a:xfrm>
            <a:off x="676650" y="3209550"/>
            <a:ext cx="77904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200" name="Google Shape;200;p2"/>
          <p:cNvSpPr txBox="1">
            <a:spLocks noGrp="1"/>
          </p:cNvSpPr>
          <p:nvPr>
            <p:ph type="subTitle" idx="2"/>
          </p:nvPr>
        </p:nvSpPr>
        <p:spPr>
          <a:xfrm>
            <a:off x="676650" y="1286425"/>
            <a:ext cx="7784100" cy="67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28600" tIns="228600" rIns="228600" bIns="22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400" dirty="0"/>
              <a:t>Presented By:</a:t>
            </a:r>
            <a:endParaRPr sz="1400"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400" dirty="0">
                <a:solidFill>
                  <a:schemeClr val="bg1"/>
                </a:solidFill>
              </a:rPr>
              <a:t>Linas Maciulevicius | Trimble Geospatial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1001275" y="3210750"/>
            <a:ext cx="649200" cy="5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912;p96"/>
          <p:cNvSpPr txBox="1">
            <a:spLocks/>
          </p:cNvSpPr>
          <p:nvPr/>
        </p:nvSpPr>
        <p:spPr>
          <a:xfrm>
            <a:off x="676650" y="3262350"/>
            <a:ext cx="77904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dirty="0"/>
              <a:t>27</a:t>
            </a:r>
            <a:r>
              <a:rPr lang="en-US" baseline="30000" dirty="0"/>
              <a:t>th</a:t>
            </a:r>
            <a:r>
              <a:rPr lang="en-US" dirty="0"/>
              <a:t> July, 2023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A2B8C-0F94-49F5-CA62-83875884C6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4" t="15115" r="36133" b="32721"/>
          <a:stretch/>
        </p:blipFill>
        <p:spPr>
          <a:xfrm>
            <a:off x="2628900" y="0"/>
            <a:ext cx="6591300" cy="5143500"/>
          </a:xfrm>
          <a:prstGeom prst="rect">
            <a:avLst/>
          </a:prstGeom>
        </p:spPr>
      </p:pic>
      <p:sp>
        <p:nvSpPr>
          <p:cNvPr id="2" name="Google Shape;715;p44">
            <a:extLst>
              <a:ext uri="{FF2B5EF4-FFF2-40B4-BE49-F238E27FC236}">
                <a16:creationId xmlns:a16="http://schemas.microsoft.com/office/drawing/2014/main" id="{FB63B44D-B917-3954-3DCE-8F28297F8E97}"/>
              </a:ext>
            </a:extLst>
          </p:cNvPr>
          <p:cNvSpPr/>
          <p:nvPr/>
        </p:nvSpPr>
        <p:spPr>
          <a:xfrm>
            <a:off x="2624250" y="-2700"/>
            <a:ext cx="6591300" cy="5143500"/>
          </a:xfrm>
          <a:prstGeom prst="rect">
            <a:avLst/>
          </a:prstGeom>
          <a:solidFill>
            <a:srgbClr val="004B84">
              <a:alpha val="5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e2679c32f2_0_24"/>
          <p:cNvSpPr txBox="1">
            <a:spLocks noGrp="1"/>
          </p:cNvSpPr>
          <p:nvPr>
            <p:ph type="title"/>
          </p:nvPr>
        </p:nvSpPr>
        <p:spPr>
          <a:xfrm>
            <a:off x="676650" y="1927350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800" dirty="0"/>
              <a:t>Data processing and flow</a:t>
            </a:r>
            <a:endParaRPr sz="2800" dirty="0"/>
          </a:p>
        </p:txBody>
      </p:sp>
      <p:sp>
        <p:nvSpPr>
          <p:cNvPr id="384" name="Google Shape;384;ge2679c32f2_0_24"/>
          <p:cNvSpPr txBox="1">
            <a:spLocks noGrp="1"/>
          </p:cNvSpPr>
          <p:nvPr>
            <p:ph type="subTitle" idx="2"/>
          </p:nvPr>
        </p:nvSpPr>
        <p:spPr>
          <a:xfrm>
            <a:off x="676650" y="3210750"/>
            <a:ext cx="3895200" cy="12780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sz="1700" dirty="0"/>
              <a:t>Delivering data to Trimble GEDO Scan Office</a:t>
            </a:r>
            <a:endParaRPr sz="1700" dirty="0"/>
          </a:p>
        </p:txBody>
      </p:sp>
      <p:sp>
        <p:nvSpPr>
          <p:cNvPr id="385" name="Google Shape;385;ge2679c32f2_0_24"/>
          <p:cNvSpPr txBox="1">
            <a:spLocks noGrp="1"/>
          </p:cNvSpPr>
          <p:nvPr>
            <p:ph type="title" idx="3"/>
          </p:nvPr>
        </p:nvSpPr>
        <p:spPr>
          <a:xfrm>
            <a:off x="676650" y="644529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dirty="0"/>
              <a:t>02</a:t>
            </a:r>
            <a:endParaRPr dirty="0"/>
          </a:p>
        </p:txBody>
      </p:sp>
      <p:sp>
        <p:nvSpPr>
          <p:cNvPr id="387" name="Google Shape;387;ge2679c32f2_0_24"/>
          <p:cNvSpPr/>
          <p:nvPr/>
        </p:nvSpPr>
        <p:spPr>
          <a:xfrm>
            <a:off x="1001275" y="3210750"/>
            <a:ext cx="649200" cy="5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9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e2679c32f2_0_55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2400" dirty="0"/>
              <a:t>Trimble Scanning and Mapping Portfolio</a:t>
            </a:r>
            <a:br>
              <a:rPr lang="en-US" sz="2400" dirty="0"/>
            </a:br>
            <a:r>
              <a:rPr lang="en-US" sz="2400" dirty="0"/>
              <a:t>for Railway Applications</a:t>
            </a:r>
            <a:endParaRPr dirty="0"/>
          </a:p>
        </p:txBody>
      </p:sp>
      <p:sp>
        <p:nvSpPr>
          <p:cNvPr id="422" name="Google Shape;422;ge2679c32f2_0_55"/>
          <p:cNvSpPr txBox="1"/>
          <p:nvPr/>
        </p:nvSpPr>
        <p:spPr>
          <a:xfrm>
            <a:off x="3294025" y="1572873"/>
            <a:ext cx="2468971" cy="39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GEDO Scan Systems</a:t>
            </a:r>
            <a:endParaRPr dirty="0"/>
          </a:p>
        </p:txBody>
      </p:sp>
      <p:sp>
        <p:nvSpPr>
          <p:cNvPr id="424" name="Google Shape;424;ge2679c32f2_0_55"/>
          <p:cNvSpPr txBox="1"/>
          <p:nvPr/>
        </p:nvSpPr>
        <p:spPr>
          <a:xfrm>
            <a:off x="6585880" y="1572873"/>
            <a:ext cx="2167313" cy="39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Mobile Mapping</a:t>
            </a:r>
            <a:endParaRPr dirty="0"/>
          </a:p>
        </p:txBody>
      </p:sp>
      <p:pic>
        <p:nvPicPr>
          <p:cNvPr id="437" name="Google Shape;437;ge2679c32f2_0_5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580" y="1991325"/>
            <a:ext cx="289355" cy="2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9" y="2376479"/>
            <a:ext cx="569281" cy="132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386" y="1997671"/>
            <a:ext cx="370301" cy="227644"/>
          </a:xfrm>
          <a:prstGeom prst="rect">
            <a:avLst/>
          </a:prstGeom>
          <a:effectLst>
            <a:glow rad="12700">
              <a:srgbClr val="FFC402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29" y="1983847"/>
            <a:ext cx="347662" cy="245681"/>
          </a:xfrm>
          <a:prstGeom prst="rect">
            <a:avLst/>
          </a:prstGeom>
          <a:effectLst>
            <a:glow rad="12700">
              <a:srgbClr val="FFC402"/>
            </a:glow>
          </a:effectLst>
        </p:spPr>
      </p:pic>
      <p:sp>
        <p:nvSpPr>
          <p:cNvPr id="22" name="Google Shape;424;ge2679c32f2_0_55"/>
          <p:cNvSpPr txBox="1"/>
          <p:nvPr/>
        </p:nvSpPr>
        <p:spPr>
          <a:xfrm>
            <a:off x="43449" y="1554516"/>
            <a:ext cx="2453102" cy="39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Terrestrial Scanning</a:t>
            </a:r>
            <a:endParaRPr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089" y="2724390"/>
            <a:ext cx="2921101" cy="15626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6297" y="2568307"/>
            <a:ext cx="3554792" cy="1972909"/>
          </a:xfrm>
          <a:prstGeom prst="rect">
            <a:avLst/>
          </a:prstGeom>
        </p:spPr>
      </p:pic>
      <p:pic>
        <p:nvPicPr>
          <p:cNvPr id="14" name="Google Shape;1437;p168"/>
          <p:cNvPicPr preferRelativeResize="0"/>
          <p:nvPr/>
        </p:nvPicPr>
        <p:blipFill rotWithShape="1">
          <a:blip r:embed="rId9">
            <a:alphaModFix/>
          </a:blip>
          <a:srcRect l="31413" t="17019" r="32541"/>
          <a:stretch/>
        </p:blipFill>
        <p:spPr>
          <a:xfrm>
            <a:off x="949411" y="3208901"/>
            <a:ext cx="791157" cy="12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1356" y="1991326"/>
            <a:ext cx="417647" cy="227644"/>
          </a:xfrm>
          <a:prstGeom prst="rect">
            <a:avLst/>
          </a:prstGeom>
          <a:solidFill>
            <a:srgbClr val="403F41"/>
          </a:solidFill>
          <a:ln>
            <a:solidFill>
              <a:srgbClr val="FFBE0A"/>
            </a:solidFill>
          </a:ln>
        </p:spPr>
      </p:pic>
    </p:spTree>
    <p:extLst>
      <p:ext uri="{BB962C8B-B14F-4D97-AF65-F5344CB8AC3E}">
        <p14:creationId xmlns:p14="http://schemas.microsoft.com/office/powerpoint/2010/main" val="1255028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"/>
          <p:cNvSpPr txBox="1">
            <a:spLocks noGrp="1"/>
          </p:cNvSpPr>
          <p:nvPr>
            <p:ph type="subTitle" idx="6"/>
          </p:nvPr>
        </p:nvSpPr>
        <p:spPr>
          <a:xfrm>
            <a:off x="6199350" y="1450536"/>
            <a:ext cx="2267700" cy="10140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Analyze &amp; Deliver</a:t>
            </a:r>
            <a:endParaRPr/>
          </a:p>
        </p:txBody>
      </p:sp>
      <p:sp>
        <p:nvSpPr>
          <p:cNvPr id="394" name="Google Shape;394;p9"/>
          <p:cNvSpPr txBox="1">
            <a:spLocks noGrp="1"/>
          </p:cNvSpPr>
          <p:nvPr>
            <p:ph type="subTitle" idx="2"/>
          </p:nvPr>
        </p:nvSpPr>
        <p:spPr>
          <a:xfrm>
            <a:off x="672411" y="1450536"/>
            <a:ext cx="2267700" cy="10188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Scan</a:t>
            </a:r>
            <a:endParaRPr dirty="0"/>
          </a:p>
        </p:txBody>
      </p:sp>
      <p:pic>
        <p:nvPicPr>
          <p:cNvPr id="395" name="Google Shape;395;p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788" y="1405961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9"/>
          <p:cNvSpPr txBox="1">
            <a:spLocks noGrp="1"/>
          </p:cNvSpPr>
          <p:nvPr>
            <p:ph type="subTitle" idx="4"/>
          </p:nvPr>
        </p:nvSpPr>
        <p:spPr>
          <a:xfrm>
            <a:off x="3438174" y="1455314"/>
            <a:ext cx="2330211" cy="10140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18287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Process</a:t>
            </a:r>
            <a:endParaRPr dirty="0"/>
          </a:p>
        </p:txBody>
      </p:sp>
      <p:sp>
        <p:nvSpPr>
          <p:cNvPr id="400" name="Google Shape;400;p9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Railway point cloud data – workflow from field to office</a:t>
            </a:r>
            <a:endParaRPr dirty="0"/>
          </a:p>
        </p:txBody>
      </p:sp>
      <p:pic>
        <p:nvPicPr>
          <p:cNvPr id="401" name="Google Shape;401;p9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6225" y="140599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9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700" y="1542141"/>
            <a:ext cx="901122" cy="51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927" y="2464582"/>
            <a:ext cx="2267700" cy="243654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61C225-7619-B13E-8C8B-00466D54D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5" t="19478" r="30386" b="10486"/>
          <a:stretch/>
        </p:blipFill>
        <p:spPr bwMode="auto">
          <a:xfrm>
            <a:off x="672411" y="2464579"/>
            <a:ext cx="2267700" cy="24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D32A8-86C3-56D5-C223-AC067E44BD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0938"/>
          <a:stretch/>
        </p:blipFill>
        <p:spPr>
          <a:xfrm>
            <a:off x="3438174" y="2464579"/>
            <a:ext cx="2330211" cy="24229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EDD968-8F65-5F6B-772F-70D8C55B83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85" r="3631"/>
          <a:stretch/>
        </p:blipFill>
        <p:spPr>
          <a:xfrm>
            <a:off x="667373" y="2454658"/>
            <a:ext cx="1235172" cy="243287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Picture 2" descr="https://lh3.googleusercontent.com/e4J5neoB4_Nyd1PcYWKhjbPggr67F6Nya7xMFuYrebqp4DoHIiYZDjy2lAMiFuBk180Sm6gflxER8N69ztxIu7T159T56b056ExUCBsS6YIL_ZNriAxJuZpYo8GS8PbXHauJvS0LUdfu-3W36RehYe7IMkLZUzogk34G0nUBm_Izk7eScotDZx1aUIarabzCqgqmVkf3I73mEZjGuoBPU6Vd8ClC1OQV1FZj8dtEjmmMIZZCnPbSOFNPVbbSBw-oU6-mn8fDfJXWnAgx2g6-urZuFRPQi7UHtYZR2iDmkBj_PnyTcTZY9XB7KRmu1CwnWWcTvqP32yyKNKOtS3Yu0QG-B_Z2HLFPnu43B9RMO_vvK6UcDFZ3L5z2lUyFq8E1nfEoK__xhhbafGDXeDMz0IhJRBFEYfX95g-RzZZYCITVGkWFekmp7tbk2MWI73hc1rRtlRsp4wMD84d2w6eQ6MYF5iMsPfLfaoAgdLsMyMCmlUY_Vn0rggM2bV0SS6vv5gxejyP4BFrNNaDoHrvj-BaNgB43WoE8tjyJEcA2NwX0JUAL6KWMagVkShWC7KXajKxBIUhJE6cqze4K0wDhs39V4_nnFc6ck7PV3NQR5I0LAyq3zTQpPubaT3kYrtqbqOYux1-BeOnAkkvL3Q707VqY3lW3ZuSOo6e4iVFjso52FWBTvWgg5zgKYneQra4K62SncIUbUvn2NcfFrxxqhJs5bmP6zdkZAatemlE1bx91tnBJFNmobU4FHpGCPEghQEdJP5p4y8-5ZS5lm2SeUjBYofzyq4_ZAe_4kM_fXP9eExXcWkt2L76uuxOBuicZ7Ao5IJNbU4-ep-fX1UTE1oEXWi86B4s9UapBkJ57KAThVBH6N61yGHt4cUDRknbzhQsjMTEwq7W5QXh_mx0CDuCVMTjxm7dECg7AB12mS5ZhfyBjEghvlhykf3O31o3EkC17BzJBMYQLMTtjR39LiNIlXzgvSfY8hFpXzUxnpkSsgj1YRvMUbDYE=w534-h948-no?authuser=0">
            <a:extLst>
              <a:ext uri="{FF2B5EF4-FFF2-40B4-BE49-F238E27FC236}">
                <a16:creationId xmlns:a16="http://schemas.microsoft.com/office/drawing/2014/main" id="{A72C464C-C1FD-87A2-1A14-0789CBF14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/>
          <a:stretch/>
        </p:blipFill>
        <p:spPr bwMode="auto">
          <a:xfrm>
            <a:off x="1881730" y="2464578"/>
            <a:ext cx="1067959" cy="2432879"/>
          </a:xfrm>
          <a:prstGeom prst="rect">
            <a:avLst/>
          </a:prstGeom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0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e2679c32f2_0_55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2400" dirty="0"/>
              <a:t>Railway point cloud data</a:t>
            </a:r>
            <a:br>
              <a:rPr lang="en-US" sz="2400" dirty="0"/>
            </a:br>
            <a:r>
              <a:rPr lang="en-US" sz="2400" dirty="0"/>
              <a:t>Data Flow</a:t>
            </a:r>
            <a:endParaRPr dirty="0"/>
          </a:p>
        </p:txBody>
      </p:sp>
      <p:sp>
        <p:nvSpPr>
          <p:cNvPr id="424" name="Google Shape;424;ge2679c32f2_0_55"/>
          <p:cNvSpPr txBox="1"/>
          <p:nvPr/>
        </p:nvSpPr>
        <p:spPr>
          <a:xfrm>
            <a:off x="2627073" y="1358050"/>
            <a:ext cx="32517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Business Center &amp;</a:t>
            </a:r>
            <a:b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</a:t>
            </a:r>
            <a:r>
              <a:rPr lang="en-US" sz="1200" b="0" i="0" u="none" strike="noStrike" cap="none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RealWorks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Software</a:t>
            </a:r>
            <a:endParaRPr dirty="0"/>
          </a:p>
        </p:txBody>
      </p:sp>
      <p:pic>
        <p:nvPicPr>
          <p:cNvPr id="435" name="Google Shape;435;ge2679c32f2_0_5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111" y="1873332"/>
            <a:ext cx="332903" cy="33290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triped Right Arrow 20"/>
          <p:cNvSpPr/>
          <p:nvPr/>
        </p:nvSpPr>
        <p:spPr>
          <a:xfrm>
            <a:off x="2607999" y="1499751"/>
            <a:ext cx="386235" cy="540835"/>
          </a:xfrm>
          <a:prstGeom prst="stripedRightArrow">
            <a:avLst/>
          </a:prstGeom>
          <a:solidFill>
            <a:srgbClr val="F5C205"/>
          </a:solidFill>
          <a:ln w="38100" cap="flat" cmpd="sng">
            <a:solidFill>
              <a:srgbClr val="F5C205"/>
            </a:solidFill>
            <a:prstDash val="solid"/>
            <a:round/>
            <a:headEnd type="none" w="sm" len="sm"/>
            <a:tailEnd type="triangle" w="med" len="med"/>
          </a:ln>
          <a:effectLst>
            <a:softEdge rad="12700"/>
          </a:effectLst>
        </p:spPr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5499021" y="1516602"/>
            <a:ext cx="600893" cy="540836"/>
            <a:chOff x="5743821" y="1516602"/>
            <a:chExt cx="600893" cy="540836"/>
          </a:xfrm>
        </p:grpSpPr>
        <p:sp>
          <p:nvSpPr>
            <p:cNvPr id="16" name="Striped Right Arrow 15"/>
            <p:cNvSpPr/>
            <p:nvPr/>
          </p:nvSpPr>
          <p:spPr>
            <a:xfrm>
              <a:off x="5958479" y="1516603"/>
              <a:ext cx="386235" cy="540835"/>
            </a:xfrm>
            <a:prstGeom prst="stripedRightArrow">
              <a:avLst/>
            </a:prstGeom>
            <a:solidFill>
              <a:srgbClr val="F5C205"/>
            </a:solidFill>
            <a:ln w="38100" cap="flat" cmpd="sng">
              <a:solidFill>
                <a:srgbClr val="F5C205"/>
              </a:solidFill>
              <a:prstDash val="solid"/>
              <a:round/>
              <a:headEnd type="none" w="sm" len="sm"/>
              <a:tailEnd type="triangle" w="med" len="med"/>
            </a:ln>
            <a:effectLst>
              <a:softEdge rad="12700"/>
            </a:effectLst>
          </p:spPr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Striped Right Arrow 16"/>
            <p:cNvSpPr/>
            <p:nvPr/>
          </p:nvSpPr>
          <p:spPr>
            <a:xfrm rot="10800000">
              <a:off x="5743821" y="1516602"/>
              <a:ext cx="386235" cy="540835"/>
            </a:xfrm>
            <a:prstGeom prst="stripedRightArrow">
              <a:avLst/>
            </a:prstGeom>
            <a:solidFill>
              <a:srgbClr val="F5C205"/>
            </a:solidFill>
            <a:ln w="38100" cap="flat" cmpd="sng">
              <a:solidFill>
                <a:srgbClr val="F5C205"/>
              </a:solidFill>
              <a:prstDash val="solid"/>
              <a:round/>
              <a:headEnd type="none" w="sm" len="sm"/>
              <a:tailEnd type="triangle" w="med" len="med"/>
            </a:ln>
            <a:effectLst>
              <a:softEdge rad="12700"/>
            </a:effectLst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Google Shape;423;ge2679c32f2_0_55"/>
          <p:cNvSpPr txBox="1"/>
          <p:nvPr/>
        </p:nvSpPr>
        <p:spPr>
          <a:xfrm>
            <a:off x="2508300" y="4568328"/>
            <a:ext cx="32517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General data filtering, classification, feature extraction, design, volumes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745" y="2298512"/>
            <a:ext cx="2915883" cy="2241366"/>
          </a:xfrm>
          <a:prstGeom prst="rect">
            <a:avLst/>
          </a:prstGeom>
        </p:spPr>
      </p:pic>
      <p:sp>
        <p:nvSpPr>
          <p:cNvPr id="23" name="Google Shape;411;p10"/>
          <p:cNvSpPr txBox="1"/>
          <p:nvPr/>
        </p:nvSpPr>
        <p:spPr>
          <a:xfrm>
            <a:off x="295251" y="1358050"/>
            <a:ext cx="1597717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scanning systems for railway</a:t>
            </a:r>
            <a:endParaRPr dirty="0"/>
          </a:p>
        </p:txBody>
      </p:sp>
      <p:sp>
        <p:nvSpPr>
          <p:cNvPr id="19" name="Google Shape;423;ge2679c32f2_0_55"/>
          <p:cNvSpPr txBox="1"/>
          <p:nvPr/>
        </p:nvSpPr>
        <p:spPr>
          <a:xfrm>
            <a:off x="5782860" y="1358050"/>
            <a:ext cx="32517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GEDO Scan Office</a:t>
            </a:r>
            <a:b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Software</a:t>
            </a:r>
            <a:endParaRPr dirty="0"/>
          </a:p>
        </p:txBody>
      </p:sp>
      <p:pic>
        <p:nvPicPr>
          <p:cNvPr id="20" name="Google Shape;436;ge2679c32f2_0_55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457" y="1897624"/>
            <a:ext cx="295971" cy="28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17" y="2298512"/>
            <a:ext cx="2908800" cy="2235921"/>
          </a:xfrm>
          <a:prstGeom prst="rect">
            <a:avLst/>
          </a:prstGeom>
        </p:spPr>
      </p:pic>
      <p:sp>
        <p:nvSpPr>
          <p:cNvPr id="28" name="Google Shape;423;ge2679c32f2_0_55"/>
          <p:cNvSpPr txBox="1"/>
          <p:nvPr/>
        </p:nvSpPr>
        <p:spPr>
          <a:xfrm>
            <a:off x="5736696" y="4568328"/>
            <a:ext cx="2958125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Rail based analysis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track classification,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rail infra extraction, documentation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8720"/>
          <a:stretch/>
        </p:blipFill>
        <p:spPr>
          <a:xfrm>
            <a:off x="1251345" y="2413293"/>
            <a:ext cx="1209127" cy="9074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60" y="2413293"/>
            <a:ext cx="440979" cy="10296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72" y="3442960"/>
            <a:ext cx="819369" cy="10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45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bgerundetes Rechteck 10"/>
          <p:cNvSpPr/>
          <p:nvPr/>
        </p:nvSpPr>
        <p:spPr>
          <a:xfrm>
            <a:off x="3719759" y="3696868"/>
            <a:ext cx="1716833" cy="1211784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t" anchorCtr="0"/>
          <a:lstStyle/>
          <a:p>
            <a:pPr algn="ctr" defTabSz="533400" fontAlgn="auto">
              <a:lnSpc>
                <a:spcPts val="450"/>
              </a:lnSpc>
              <a:spcBef>
                <a:spcPts val="0"/>
              </a:spcBef>
              <a:spcAft>
                <a:spcPts val="0"/>
              </a:spcAft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6651" y="10225"/>
            <a:ext cx="6303270" cy="1278000"/>
          </a:xfrm>
        </p:spPr>
        <p:txBody>
          <a:bodyPr/>
          <a:lstStyle/>
          <a:p>
            <a:r>
              <a:rPr lang="de-DE" sz="2800" dirty="0"/>
              <a:t>Point Cloud </a:t>
            </a:r>
            <a:r>
              <a:rPr lang="de-DE" sz="2800" dirty="0" err="1"/>
              <a:t>analysis</a:t>
            </a:r>
            <a:r>
              <a:rPr lang="de-DE" sz="2800" dirty="0"/>
              <a:t> and </a:t>
            </a:r>
            <a:r>
              <a:rPr lang="de-DE" sz="2800" dirty="0" err="1"/>
              <a:t>rail</a:t>
            </a:r>
            <a:r>
              <a:rPr lang="de-DE" sz="2800" dirty="0"/>
              <a:t> feature </a:t>
            </a:r>
            <a:r>
              <a:rPr lang="de-DE" sz="2800" dirty="0" err="1"/>
              <a:t>extraction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6949" y="1889435"/>
            <a:ext cx="7790400" cy="288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bgerundetes Rechteck 3"/>
          <p:cNvSpPr/>
          <p:nvPr/>
        </p:nvSpPr>
        <p:spPr>
          <a:xfrm>
            <a:off x="784018" y="3107081"/>
            <a:ext cx="1986479" cy="58841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t" anchorCtr="0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200" b="1" dirty="0">
                <a:solidFill>
                  <a:schemeClr val="bg1"/>
                </a:solidFill>
              </a:rPr>
              <a:t>Scan </a:t>
            </a:r>
            <a:r>
              <a:rPr lang="de-DE" sz="1200" b="1" dirty="0" err="1">
                <a:solidFill>
                  <a:schemeClr val="bg1"/>
                </a:solidFill>
              </a:rPr>
              <a:t>processing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214066" y="3360876"/>
            <a:ext cx="534062" cy="27783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TBC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1853844" y="3360037"/>
            <a:ext cx="597242" cy="27783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TRW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728290" y="2010979"/>
            <a:ext cx="2042207" cy="73426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Railway </a:t>
            </a:r>
            <a:r>
              <a:rPr lang="de-DE" sz="1400" b="1" dirty="0" err="1">
                <a:solidFill>
                  <a:schemeClr val="bg1"/>
                </a:solidFill>
              </a:rPr>
              <a:t>scan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data</a:t>
            </a:r>
            <a:endParaRPr lang="de-DE" sz="1400" b="1" dirty="0">
              <a:solidFill>
                <a:schemeClr val="bg1"/>
              </a:solidFill>
            </a:endParaRPr>
          </a:p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100" b="1" dirty="0">
                <a:solidFill>
                  <a:schemeClr val="bg1"/>
                </a:solidFill>
              </a:rPr>
              <a:t>MX9/ MX50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3719759" y="2010979"/>
            <a:ext cx="1716833" cy="162688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t" anchorCtr="0"/>
          <a:lstStyle/>
          <a:p>
            <a:pPr algn="ctr" defTabSz="533400" fontAlgn="auto">
              <a:lnSpc>
                <a:spcPts val="450"/>
              </a:lnSpc>
              <a:spcBef>
                <a:spcPts val="0"/>
              </a:spcBef>
              <a:spcAft>
                <a:spcPts val="0"/>
              </a:spcAft>
            </a:pPr>
            <a:endParaRPr lang="de-DE" sz="1400" b="1" dirty="0">
              <a:solidFill>
                <a:schemeClr val="bg1"/>
              </a:solidFill>
            </a:endParaRPr>
          </a:p>
          <a:p>
            <a:pPr algn="ctr" defTabSz="533400" fontAlgn="auto">
              <a:lnSpc>
                <a:spcPts val="825"/>
              </a:lnSpc>
              <a:spcBef>
                <a:spcPts val="450"/>
              </a:spcBef>
              <a:spcAft>
                <a:spcPct val="35000"/>
              </a:spcAft>
            </a:pPr>
            <a:r>
              <a:rPr lang="de-DE" sz="1400" b="1" dirty="0" err="1">
                <a:solidFill>
                  <a:schemeClr val="bg1"/>
                </a:solidFill>
              </a:rPr>
              <a:t>GEDO</a:t>
            </a:r>
            <a:r>
              <a:rPr lang="de-DE" sz="1400" b="1" dirty="0">
                <a:solidFill>
                  <a:schemeClr val="bg1"/>
                </a:solidFill>
              </a:rPr>
              <a:t> Scan Office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3809369" y="3841435"/>
            <a:ext cx="1537614" cy="38110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spcCol="1270" rtlCol="0" anchor="ctr" anchorCtr="0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200" b="1" dirty="0">
                <a:solidFill>
                  <a:schemeClr val="bg1"/>
                </a:solidFill>
              </a:rPr>
              <a:t>Rail </a:t>
            </a:r>
            <a:r>
              <a:rPr lang="de-DE" sz="1200" b="1" dirty="0" err="1">
                <a:solidFill>
                  <a:schemeClr val="bg1"/>
                </a:solidFill>
              </a:rPr>
              <a:t>classification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3809369" y="4317606"/>
            <a:ext cx="1537614" cy="42203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200" b="1" dirty="0">
                <a:solidFill>
                  <a:schemeClr val="bg1"/>
                </a:solidFill>
              </a:rPr>
              <a:t>Clearance </a:t>
            </a:r>
            <a:r>
              <a:rPr lang="de-DE" sz="1200" b="1" dirty="0" err="1">
                <a:solidFill>
                  <a:schemeClr val="bg1"/>
                </a:solidFill>
              </a:rPr>
              <a:t>point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cloud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0" name="Pfeil nach unten 19"/>
          <p:cNvSpPr/>
          <p:nvPr/>
        </p:nvSpPr>
        <p:spPr>
          <a:xfrm>
            <a:off x="1500816" y="2825432"/>
            <a:ext cx="514350" cy="23073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784018" y="4285753"/>
            <a:ext cx="1986479" cy="615854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200" b="1" dirty="0" err="1">
                <a:solidFill>
                  <a:schemeClr val="bg1"/>
                </a:solidFill>
              </a:rPr>
              <a:t>Processed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point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cloud</a:t>
            </a:r>
            <a:endParaRPr lang="de-DE" sz="1200" b="1" dirty="0">
              <a:solidFill>
                <a:schemeClr val="bg1"/>
              </a:solidFill>
            </a:endParaRPr>
          </a:p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200" b="1" dirty="0">
                <a:solidFill>
                  <a:schemeClr val="bg1"/>
                </a:solidFill>
              </a:rPr>
              <a:t>(.LAS / .LAZ)</a:t>
            </a:r>
          </a:p>
        </p:txBody>
      </p:sp>
      <p:sp>
        <p:nvSpPr>
          <p:cNvPr id="24" name="Abgerundetes Rechteck 15"/>
          <p:cNvSpPr/>
          <p:nvPr/>
        </p:nvSpPr>
        <p:spPr>
          <a:xfrm>
            <a:off x="3809369" y="2442532"/>
            <a:ext cx="1537614" cy="48995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100" b="1" dirty="0">
                <a:solidFill>
                  <a:schemeClr val="bg1"/>
                </a:solidFill>
              </a:rPr>
              <a:t>Track </a:t>
            </a:r>
            <a:r>
              <a:rPr lang="de-DE" sz="1100" b="1" dirty="0" err="1">
                <a:solidFill>
                  <a:schemeClr val="bg1"/>
                </a:solidFill>
              </a:rPr>
              <a:t>extraction</a:t>
            </a:r>
            <a:r>
              <a:rPr lang="de-DE" sz="1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Pfeil nach unten 19"/>
          <p:cNvSpPr/>
          <p:nvPr/>
        </p:nvSpPr>
        <p:spPr>
          <a:xfrm>
            <a:off x="1520082" y="3837699"/>
            <a:ext cx="514350" cy="35978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31" name="Abgerundetes Rechteck 15"/>
          <p:cNvSpPr/>
          <p:nvPr/>
        </p:nvSpPr>
        <p:spPr>
          <a:xfrm>
            <a:off x="3809369" y="3034094"/>
            <a:ext cx="1537614" cy="4432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spcCol="1270" rtlCol="0" anchor="ctr" anchorCtr="0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100" b="1" dirty="0">
                <a:solidFill>
                  <a:schemeClr val="bg1"/>
                </a:solidFill>
              </a:rPr>
              <a:t>Linear/</a:t>
            </a:r>
            <a:r>
              <a:rPr lang="de-DE" sz="1100" b="1" dirty="0" err="1">
                <a:solidFill>
                  <a:schemeClr val="bg1"/>
                </a:solidFill>
              </a:rPr>
              <a:t>point</a:t>
            </a:r>
            <a:r>
              <a:rPr lang="de-DE" sz="1100" b="1" dirty="0">
                <a:solidFill>
                  <a:schemeClr val="bg1"/>
                </a:solidFill>
              </a:rPr>
              <a:t> </a:t>
            </a:r>
            <a:r>
              <a:rPr lang="de-DE" sz="1100" b="1" dirty="0" err="1">
                <a:solidFill>
                  <a:schemeClr val="bg1"/>
                </a:solidFill>
              </a:rPr>
              <a:t>rail</a:t>
            </a:r>
            <a:r>
              <a:rPr lang="de-DE" sz="1100" b="1" dirty="0">
                <a:solidFill>
                  <a:schemeClr val="bg1"/>
                </a:solidFill>
              </a:rPr>
              <a:t> feature </a:t>
            </a:r>
            <a:r>
              <a:rPr lang="de-DE" sz="1100" b="1" dirty="0" err="1">
                <a:solidFill>
                  <a:schemeClr val="bg1"/>
                </a:solidFill>
              </a:rPr>
              <a:t>extraction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7" name="Abgerundetes Rechteck 3"/>
          <p:cNvSpPr/>
          <p:nvPr/>
        </p:nvSpPr>
        <p:spPr>
          <a:xfrm>
            <a:off x="6260859" y="2493332"/>
            <a:ext cx="1986479" cy="212184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108000" rIns="0" bIns="0" spcCol="1270" rtlCol="0" anchor="t" anchorCtr="0"/>
          <a:lstStyle/>
          <a:p>
            <a:pPr algn="ctr" defTabSz="533400" fontAlgn="auto">
              <a:lnSpc>
                <a:spcPct val="90000"/>
              </a:lnSpc>
              <a:spcBef>
                <a:spcPts val="600"/>
              </a:spcBef>
              <a:spcAft>
                <a:spcPct val="35000"/>
              </a:spcAft>
            </a:pPr>
            <a:r>
              <a:rPr lang="de-DE" b="1" dirty="0">
                <a:solidFill>
                  <a:schemeClr val="bg1"/>
                </a:solidFill>
              </a:rPr>
              <a:t>CAD/BIM/GIS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4" name="Abgerundetes Rechteck 5"/>
          <p:cNvSpPr/>
          <p:nvPr/>
        </p:nvSpPr>
        <p:spPr>
          <a:xfrm>
            <a:off x="6633068" y="4019642"/>
            <a:ext cx="1242060" cy="42780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GEDO Office</a:t>
            </a:r>
          </a:p>
        </p:txBody>
      </p:sp>
      <p:sp>
        <p:nvSpPr>
          <p:cNvPr id="36" name="Pfeil nach unten 19"/>
          <p:cNvSpPr/>
          <p:nvPr/>
        </p:nvSpPr>
        <p:spPr>
          <a:xfrm rot="16200000">
            <a:off x="5563065" y="3213573"/>
            <a:ext cx="514350" cy="474333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37" name="Pfeil nach unten 19"/>
          <p:cNvSpPr/>
          <p:nvPr/>
        </p:nvSpPr>
        <p:spPr>
          <a:xfrm rot="5400000">
            <a:off x="5473454" y="3501351"/>
            <a:ext cx="514350" cy="474333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s Rechteck 5">
            <a:extLst>
              <a:ext uri="{FF2B5EF4-FFF2-40B4-BE49-F238E27FC236}">
                <a16:creationId xmlns:a16="http://schemas.microsoft.com/office/drawing/2014/main" id="{F00E3FD2-030E-9417-A777-9CDE993163CA}"/>
              </a:ext>
            </a:extLst>
          </p:cNvPr>
          <p:cNvSpPr/>
          <p:nvPr/>
        </p:nvSpPr>
        <p:spPr>
          <a:xfrm>
            <a:off x="6632694" y="3503455"/>
            <a:ext cx="1242060" cy="387143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sz="1400" b="1" dirty="0">
                <a:solidFill>
                  <a:schemeClr val="bg1"/>
                </a:solidFill>
              </a:rPr>
              <a:t>ESRI ArcGIS</a:t>
            </a:r>
          </a:p>
        </p:txBody>
      </p:sp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4FBDA342-BA2C-9D21-3A9C-BCC871312E46}"/>
              </a:ext>
            </a:extLst>
          </p:cNvPr>
          <p:cNvSpPr/>
          <p:nvPr/>
        </p:nvSpPr>
        <p:spPr>
          <a:xfrm>
            <a:off x="6649064" y="2987065"/>
            <a:ext cx="1242060" cy="387143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spcCol="1270" rtlCol="0" anchor="ctr" anchorCtr="1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de-DE" b="1" dirty="0" err="1">
                <a:solidFill>
                  <a:schemeClr val="bg1"/>
                </a:solidFill>
              </a:rPr>
              <a:t>Quadri</a:t>
            </a:r>
            <a:r>
              <a:rPr lang="de-DE" b="1" dirty="0">
                <a:solidFill>
                  <a:schemeClr val="bg1"/>
                </a:solidFill>
              </a:rPr>
              <a:t> CDE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8A95F448-EEED-5CC2-052B-F6AAAA9044B3}"/>
              </a:ext>
            </a:extLst>
          </p:cNvPr>
          <p:cNvSpPr/>
          <p:nvPr/>
        </p:nvSpPr>
        <p:spPr>
          <a:xfrm>
            <a:off x="2770497" y="4107122"/>
            <a:ext cx="8739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9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Point Cloud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C1FA0DF7-F721-8EB2-39FB-87480EE4ED54}"/>
              </a:ext>
            </a:extLst>
          </p:cNvPr>
          <p:cNvSpPr/>
          <p:nvPr/>
        </p:nvSpPr>
        <p:spPr>
          <a:xfrm>
            <a:off x="5411748" y="2845289"/>
            <a:ext cx="87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sz="9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Point Cloud</a:t>
            </a:r>
          </a:p>
          <a:p>
            <a:pPr lvl="2" algn="ctr"/>
            <a:r>
              <a:rPr lang="en-US" sz="9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Trajectories</a:t>
            </a:r>
          </a:p>
        </p:txBody>
      </p:sp>
      <p:sp>
        <p:nvSpPr>
          <p:cNvPr id="19" name="Pfeil nach unten 19">
            <a:extLst>
              <a:ext uri="{FF2B5EF4-FFF2-40B4-BE49-F238E27FC236}">
                <a16:creationId xmlns:a16="http://schemas.microsoft.com/office/drawing/2014/main" id="{5436A60C-25B1-62C9-04AD-C9C4B0D462C6}"/>
              </a:ext>
            </a:extLst>
          </p:cNvPr>
          <p:cNvSpPr/>
          <p:nvPr/>
        </p:nvSpPr>
        <p:spPr>
          <a:xfrm rot="5400000">
            <a:off x="2896969" y="3192540"/>
            <a:ext cx="514350" cy="474333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87D018-7ECC-4596-C736-4C37B64FC358}"/>
              </a:ext>
            </a:extLst>
          </p:cNvPr>
          <p:cNvSpPr/>
          <p:nvPr/>
        </p:nvSpPr>
        <p:spPr>
          <a:xfrm>
            <a:off x="2835263" y="2823644"/>
            <a:ext cx="87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sz="9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Point Cloud</a:t>
            </a:r>
          </a:p>
          <a:p>
            <a:pPr lvl="2" algn="ctr"/>
            <a:r>
              <a:rPr lang="en-US" sz="9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Trajectories</a:t>
            </a:r>
          </a:p>
        </p:txBody>
      </p:sp>
      <p:sp>
        <p:nvSpPr>
          <p:cNvPr id="23" name="Pfeil nach unten 19">
            <a:extLst>
              <a:ext uri="{FF2B5EF4-FFF2-40B4-BE49-F238E27FC236}">
                <a16:creationId xmlns:a16="http://schemas.microsoft.com/office/drawing/2014/main" id="{88209F61-D9E6-E7C7-C641-971BA75BC045}"/>
              </a:ext>
            </a:extLst>
          </p:cNvPr>
          <p:cNvSpPr/>
          <p:nvPr/>
        </p:nvSpPr>
        <p:spPr>
          <a:xfrm rot="16200000">
            <a:off x="2913343" y="4380249"/>
            <a:ext cx="514350" cy="474333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5344" tIns="565130" rIns="565127" bIns="85344" spcCol="1270" rtlCol="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endParaRPr lang="de-DE" b="1">
              <a:solidFill>
                <a:schemeClr val="tx1"/>
              </a:solidFill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789313B-6189-C663-DA7C-778A7EF836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206" y="333259"/>
            <a:ext cx="2387267" cy="13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66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4" t="15115" r="36133" b="32721"/>
          <a:stretch/>
        </p:blipFill>
        <p:spPr>
          <a:xfrm>
            <a:off x="2628900" y="0"/>
            <a:ext cx="6591300" cy="5143500"/>
          </a:xfrm>
          <a:prstGeom prst="rect">
            <a:avLst/>
          </a:prstGeom>
        </p:spPr>
      </p:pic>
      <p:sp>
        <p:nvSpPr>
          <p:cNvPr id="715" name="Google Shape;715;p44"/>
          <p:cNvSpPr/>
          <p:nvPr/>
        </p:nvSpPr>
        <p:spPr>
          <a:xfrm>
            <a:off x="2624250" y="-2700"/>
            <a:ext cx="6595950" cy="5143500"/>
          </a:xfrm>
          <a:prstGeom prst="rect">
            <a:avLst/>
          </a:prstGeom>
          <a:solidFill>
            <a:srgbClr val="004B84">
              <a:alpha val="5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4"/>
          <p:cNvSpPr txBox="1">
            <a:spLocks noGrp="1"/>
          </p:cNvSpPr>
          <p:nvPr>
            <p:ph type="title"/>
          </p:nvPr>
        </p:nvSpPr>
        <p:spPr>
          <a:xfrm>
            <a:off x="676650" y="1457326"/>
            <a:ext cx="3895200" cy="1753424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lvl="0"/>
            <a:r>
              <a:rPr lang="en-US" dirty="0"/>
              <a:t>Trimble GEDO Scan Office</a:t>
            </a:r>
            <a:endParaRPr dirty="0"/>
          </a:p>
        </p:txBody>
      </p:sp>
      <p:sp>
        <p:nvSpPr>
          <p:cNvPr id="717" name="Google Shape;717;p44"/>
          <p:cNvSpPr txBox="1">
            <a:spLocks noGrp="1"/>
          </p:cNvSpPr>
          <p:nvPr>
            <p:ph type="subTitle" idx="2"/>
          </p:nvPr>
        </p:nvSpPr>
        <p:spPr>
          <a:xfrm>
            <a:off x="676650" y="3210750"/>
            <a:ext cx="3895200" cy="12780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/>
              <a:t>Matching point cloud analysis and railway applications</a:t>
            </a:r>
          </a:p>
        </p:txBody>
      </p:sp>
      <p:sp>
        <p:nvSpPr>
          <p:cNvPr id="718" name="Google Shape;718;p44"/>
          <p:cNvSpPr txBox="1">
            <a:spLocks noGrp="1"/>
          </p:cNvSpPr>
          <p:nvPr>
            <p:ph type="title" idx="3"/>
          </p:nvPr>
        </p:nvSpPr>
        <p:spPr>
          <a:xfrm>
            <a:off x="676650" y="649425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719" name="Google Shape;719;p44"/>
          <p:cNvSpPr txBox="1">
            <a:spLocks noGrp="1"/>
          </p:cNvSpPr>
          <p:nvPr>
            <p:ph type="body" idx="1"/>
          </p:nvPr>
        </p:nvSpPr>
        <p:spPr>
          <a:xfrm>
            <a:off x="4572075" y="649100"/>
            <a:ext cx="3895200" cy="3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91425" anchor="t" anchorCtr="0">
            <a:noAutofit/>
          </a:bodyPr>
          <a:lstStyle/>
          <a:p>
            <a:pPr marL="457200" lvl="0" indent="-215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0" name="Google Shape;720;p44"/>
          <p:cNvSpPr/>
          <p:nvPr/>
        </p:nvSpPr>
        <p:spPr>
          <a:xfrm>
            <a:off x="1001275" y="3210750"/>
            <a:ext cx="649200" cy="5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14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8" hidden="1"/>
          <p:cNvSpPr/>
          <p:nvPr/>
        </p:nvSpPr>
        <p:spPr>
          <a:xfrm>
            <a:off x="7507238" y="3483951"/>
            <a:ext cx="100407" cy="86558"/>
          </a:xfrm>
          <a:prstGeom prst="triangl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8" hidden="1"/>
          <p:cNvSpPr/>
          <p:nvPr/>
        </p:nvSpPr>
        <p:spPr>
          <a:xfrm>
            <a:off x="4149675" y="4018303"/>
            <a:ext cx="100407" cy="86558"/>
          </a:xfrm>
          <a:prstGeom prst="triangl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 hidden="1"/>
          <p:cNvSpPr/>
          <p:nvPr/>
        </p:nvSpPr>
        <p:spPr>
          <a:xfrm>
            <a:off x="1484741" y="3716376"/>
            <a:ext cx="100407" cy="86558"/>
          </a:xfrm>
          <a:prstGeom prst="triangl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453814" y="208867"/>
            <a:ext cx="7572586" cy="5715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Trimble GEDO Scan Office – solution for handling rail point cloud data </a:t>
            </a:r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453815" y="1148668"/>
            <a:ext cx="7965438" cy="3475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Key functionality and features:</a:t>
            </a:r>
          </a:p>
          <a:p>
            <a:r>
              <a:rPr lang="en-US" sz="1500" dirty="0"/>
              <a:t>Single and uniform project environment</a:t>
            </a:r>
          </a:p>
          <a:p>
            <a:r>
              <a:rPr lang="en-US" sz="1500" dirty="0"/>
              <a:t>Highly intuitive UI and clear workflows working within railway corridors</a:t>
            </a:r>
          </a:p>
          <a:p>
            <a:r>
              <a:rPr lang="en-US" sz="1500" dirty="0"/>
              <a:t>Trajectory locked navigation and 360</a:t>
            </a:r>
            <a:r>
              <a:rPr lang="de-DE" sz="1500" dirty="0"/>
              <a:t>°</a:t>
            </a:r>
            <a:r>
              <a:rPr lang="en-US" sz="1500" dirty="0"/>
              <a:t> field of view</a:t>
            </a:r>
          </a:p>
          <a:p>
            <a:r>
              <a:rPr lang="en-US" sz="1500" dirty="0"/>
              <a:t>Special engines for rail data extraction, modeling and classification</a:t>
            </a:r>
          </a:p>
          <a:p>
            <a:r>
              <a:rPr lang="en-US" sz="1500" dirty="0"/>
              <a:t>Support of rail specific entities – OHL, tracks, linear objects and chainages</a:t>
            </a:r>
          </a:p>
          <a:p>
            <a:r>
              <a:rPr lang="en-US" sz="1500" dirty="0"/>
              <a:t>Support of a large volume point cloud projects - 100 km and more</a:t>
            </a:r>
          </a:p>
          <a:p>
            <a:r>
              <a:rPr lang="en-US" sz="1500" dirty="0"/>
              <a:t>Data interoperability based on CAD, point cloud and report formats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6CEE8-E9FC-B762-8659-57EDB08D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2" y="3497512"/>
            <a:ext cx="1954683" cy="1482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A49DE-A0EB-8133-88ED-F5C341D6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045" y="3462810"/>
            <a:ext cx="4149515" cy="15295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8664A-95A9-BA47-9B25-90027401A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3497512"/>
            <a:ext cx="1842775" cy="14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7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Trajectory</a:t>
            </a:r>
            <a:r>
              <a:rPr lang="de-DE" sz="3200" dirty="0"/>
              <a:t> </a:t>
            </a:r>
            <a:r>
              <a:rPr lang="de-DE" sz="3200" dirty="0" err="1"/>
              <a:t>based</a:t>
            </a:r>
            <a:r>
              <a:rPr lang="de-DE" sz="3200" dirty="0"/>
              <a:t> </a:t>
            </a:r>
            <a:r>
              <a:rPr lang="de-DE" sz="3200" dirty="0" err="1"/>
              <a:t>navigation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20" y="1128392"/>
            <a:ext cx="2677690" cy="3308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17500">
              <a:spcBef>
                <a:spcPts val="1200"/>
              </a:spcBef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trajectory-based navigation and object selection </a:t>
            </a:r>
          </a:p>
          <a:p>
            <a:pPr marL="457200" indent="-317500">
              <a:spcBef>
                <a:spcPts val="1200"/>
              </a:spcBef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360</a:t>
            </a:r>
            <a:r>
              <a:rPr lang="de-D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° 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around the current position at the track</a:t>
            </a:r>
          </a:p>
          <a:p>
            <a:pPr marL="457200" indent="-317500">
              <a:spcBef>
                <a:spcPts val="1200"/>
              </a:spcBef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 or design track as reference</a:t>
            </a:r>
          </a:p>
          <a:p>
            <a:pPr marL="457200" indent="-317500">
              <a:spcBef>
                <a:spcPts val="1200"/>
              </a:spcBef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&amp; local coordinate system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5E33A7E-46D6-0C0F-9086-D6C218FCF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815"/>
          <a:stretch/>
        </p:blipFill>
        <p:spPr>
          <a:xfrm>
            <a:off x="3111910" y="1288225"/>
            <a:ext cx="5184150" cy="3372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424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Colorized</a:t>
            </a:r>
            <a:r>
              <a:rPr lang="de-DE" sz="3200" dirty="0"/>
              <a:t> </a:t>
            </a:r>
            <a:r>
              <a:rPr lang="de-DE" sz="3200" dirty="0" err="1"/>
              <a:t>visualization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20" y="1341752"/>
            <a:ext cx="2677690" cy="3308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17500">
              <a:spcBef>
                <a:spcPts val="1200"/>
              </a:spcBef>
              <a:buClr>
                <a:schemeClr val="dk2"/>
              </a:buClr>
              <a:buSzPts val="1400"/>
              <a:buChar char="●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Supported RGB and  grey-shade </a:t>
            </a:r>
            <a:r>
              <a:rPr lang="en-US" dirty="0" err="1"/>
              <a:t>colourization</a:t>
            </a:r>
            <a:endParaRPr lang="en-US" dirty="0"/>
          </a:p>
          <a:p>
            <a:r>
              <a:rPr lang="en-US" dirty="0"/>
              <a:t>Possible to switch between intensity and color mode</a:t>
            </a:r>
          </a:p>
          <a:p>
            <a:r>
              <a:rPr lang="en-US" dirty="0"/>
              <a:t>Independent </a:t>
            </a:r>
            <a:r>
              <a:rPr lang="en-US" dirty="0" err="1"/>
              <a:t>colourization</a:t>
            </a:r>
            <a:r>
              <a:rPr lang="en-US" dirty="0"/>
              <a:t> for collision and classification point cloud groups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A0050EC-BBC8-D80B-54AD-F26AF32A02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10" y="1453652"/>
            <a:ext cx="5445641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080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r>
              <a:rPr lang="lt-LT" sz="3200" dirty="0"/>
              <a:t>Mapping track </a:t>
            </a:r>
            <a:r>
              <a:rPr lang="de-DE" sz="3200" dirty="0" err="1"/>
              <a:t>trajectory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676675" y="1223993"/>
            <a:ext cx="7790400" cy="2880000"/>
          </a:xfrm>
        </p:spPr>
        <p:txBody>
          <a:bodyPr/>
          <a:lstStyle/>
          <a:p>
            <a:pPr marL="421481">
              <a:defRPr/>
            </a:pPr>
            <a:r>
              <a:rPr lang="en-US" dirty="0"/>
              <a:t>Automatic track geometry extraction from the point cloud</a:t>
            </a:r>
          </a:p>
          <a:p>
            <a:pPr marL="421481">
              <a:defRPr/>
            </a:pPr>
            <a:r>
              <a:rPr lang="en-US" dirty="0"/>
              <a:t>Rail shape matching based on IPC approach </a:t>
            </a:r>
          </a:p>
          <a:p>
            <a:pPr marL="421481">
              <a:defRPr/>
            </a:pPr>
            <a:r>
              <a:rPr lang="en-US" dirty="0"/>
              <a:t>Gauge fitting based on a user defined settings</a:t>
            </a:r>
          </a:p>
          <a:p>
            <a:pPr marL="421481">
              <a:defRPr/>
            </a:pPr>
            <a:r>
              <a:rPr lang="en-US" dirty="0"/>
              <a:t>Accuracy depends on rail distance, visibility and definition:</a:t>
            </a:r>
          </a:p>
          <a:p>
            <a:pPr marL="878681" lvl="1">
              <a:spcBef>
                <a:spcPts val="0"/>
              </a:spcBef>
              <a:defRPr/>
            </a:pPr>
            <a:r>
              <a:rPr lang="en-US" sz="1200" dirty="0"/>
              <a:t>Height ~ 3-7 mm</a:t>
            </a:r>
          </a:p>
          <a:p>
            <a:pPr marL="878681" lvl="1">
              <a:spcBef>
                <a:spcPts val="0"/>
              </a:spcBef>
              <a:defRPr/>
            </a:pPr>
            <a:r>
              <a:rPr lang="en-US" sz="1200" dirty="0"/>
              <a:t>Lateral ~ 5 mm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8" y="2855496"/>
            <a:ext cx="4296285" cy="2181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11" y="2855496"/>
            <a:ext cx="3686039" cy="21814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5396" y="3116318"/>
            <a:ext cx="1179936" cy="42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B64DAC06-3D1C-D5D8-D930-F5B01046C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0" t="8183" r="65215" b="48967"/>
          <a:stretch/>
        </p:blipFill>
        <p:spPr>
          <a:xfrm>
            <a:off x="3751007" y="3193825"/>
            <a:ext cx="2311200" cy="150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8">
            <a:extLst>
              <a:ext uri="{FF2B5EF4-FFF2-40B4-BE49-F238E27FC236}">
                <a16:creationId xmlns:a16="http://schemas.microsoft.com/office/drawing/2014/main" id="{922568E8-789F-CA24-3CE4-DFA5107013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928" y="3193825"/>
            <a:ext cx="1023497" cy="15048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D9128B-BD50-AFDA-32BE-BE6A769A4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027" y="1149488"/>
            <a:ext cx="2169" cy="30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5A8078-0523-B1C4-027D-4102DEAA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4194" y="145836"/>
            <a:ext cx="1770356" cy="26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46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8BBBC-12B9-F64A-89D8-204101F00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0" y="10225"/>
            <a:ext cx="7200150" cy="1278000"/>
          </a:xfrm>
        </p:spPr>
        <p:txBody>
          <a:bodyPr/>
          <a:lstStyle/>
          <a:p>
            <a:r>
              <a:rPr lang="en-US" dirty="0"/>
              <a:t>Speakers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6A8BC-E7BB-5348-BA1D-0BBECE73C2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098550"/>
            <a:ext cx="3886200" cy="4206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Introductions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9732754-BDB2-5346-934B-CAA4ADF9132B}"/>
              </a:ext>
            </a:extLst>
          </p:cNvPr>
          <p:cNvSpPr txBox="1">
            <a:spLocks/>
          </p:cNvSpPr>
          <p:nvPr/>
        </p:nvSpPr>
        <p:spPr bwMode="gray">
          <a:xfrm>
            <a:off x="604799" y="1288225"/>
            <a:ext cx="4923863" cy="205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000" b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4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Linas Maciulevicius</a:t>
            </a:r>
          </a:p>
          <a:p>
            <a:r>
              <a:rPr lang="en-US" sz="1500" kern="0" dirty="0"/>
              <a:t>Sales Application Engineer, Trimble Track Survey &amp; Scanning</a:t>
            </a:r>
          </a:p>
          <a:p>
            <a:r>
              <a:rPr lang="en-US" sz="1500" kern="0" dirty="0"/>
              <a:t>Wiesentheid, Germany</a:t>
            </a:r>
          </a:p>
        </p:txBody>
      </p:sp>
      <p:pic>
        <p:nvPicPr>
          <p:cNvPr id="1026" name="Picture 2" descr="https://lh3.googleusercontent.com/KBXA_hZcavVtoANLO1flQr0Apc4zAp8fXMc6TAtYgLxzHf1Er380qM8Elf9Wsx9bG_CVD_zPU1JgVH5rxtIYQ2rb1UWlCSnjdIxhE55WxO9uQd5wYR0Q5CpNRLadC-fkY5x-3l3-8noZueVzhJuERn1L7iDdTJE20jhCGcScRp6QKMmVQA_mwtEqGtaF0bssdIuY2sNLF6PyG-41EAyJyCnV7AhNOC7pch2I58AAf_T59sqTlYgyMTrQvrW8tMYUgKnAP2F94xWg6kRvdCh5VTXvyz68drcYzpngj-qwxGhWdyKalxKiKAYmvzbLsyMPrvxRZf8aGDyo711EnG9JUmnC-Plp-Uu8mRvR8HjpaKmeuyU-6y4sQSNDcty2PLwqX7pXgnmy0SmBtRNtuiAYZGQ6RjLKmOaoGYJ-0hppa_xmHYoJrj2AuyWo9crWGF1LoEap6sIk4ganRUo5T6G7QGMOur9gS7SzckofUwtU7ccYuD9iX3fhRICOb5xLduiDrDUi5r61LeOkmVHKck7My70UXZSaWoXRlnzoNHv3_sxv5Bv4Ol-R5OehSLjATwvd4DK4K7DGdz2zoxJqTYWE3qpUxDz_fM2jX08pF0PoO4iVnH9VL9l2fI-tP-wm_6scNt1ZHUBAoxS_5klzDnvL8VG0_3kMd8STHYTNvWObktEuiA_FX8UPWwuL5fxq=w534-h948-no?authuser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8034"/>
          <a:stretch/>
        </p:blipFill>
        <p:spPr bwMode="auto">
          <a:xfrm>
            <a:off x="716782" y="2387757"/>
            <a:ext cx="1467758" cy="1616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4800" y="4199397"/>
            <a:ext cx="2826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chemeClr val="hlink"/>
                </a:solidFill>
              </a:rPr>
              <a:t>linas_maciulevicius@trimble.com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34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200" dirty="0"/>
              <a:t>Mapping rail specific objects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20" y="1120772"/>
            <a:ext cx="2677690" cy="344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17500">
              <a:spcBef>
                <a:spcPts val="1200"/>
              </a:spcBef>
              <a:buClr>
                <a:schemeClr val="dk2"/>
              </a:buClr>
              <a:buSzPts val="1400"/>
              <a:buChar char="●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Offsets between track and objects</a:t>
            </a:r>
          </a:p>
          <a:p>
            <a:r>
              <a:rPr lang="en-US" dirty="0"/>
              <a:t>Perpendicular </a:t>
            </a:r>
            <a:r>
              <a:rPr lang="lt-LT" dirty="0"/>
              <a:t>and</a:t>
            </a:r>
            <a:r>
              <a:rPr lang="en-US" dirty="0"/>
              <a:t> vertical deviations</a:t>
            </a:r>
          </a:p>
          <a:p>
            <a:r>
              <a:rPr lang="en-US" dirty="0"/>
              <a:t>Relative information to the track</a:t>
            </a:r>
          </a:p>
          <a:p>
            <a:r>
              <a:rPr lang="lt-LT" dirty="0"/>
              <a:t>Referencing t</a:t>
            </a:r>
            <a:r>
              <a:rPr lang="en-US" dirty="0"/>
              <a:t>o </a:t>
            </a:r>
            <a:r>
              <a:rPr lang="lt-LT" dirty="0"/>
              <a:t>existing</a:t>
            </a:r>
            <a:r>
              <a:rPr lang="en-US" dirty="0"/>
              <a:t> or design track</a:t>
            </a:r>
            <a:r>
              <a:rPr lang="lt-LT" dirty="0"/>
              <a:t> trajectory</a:t>
            </a:r>
          </a:p>
          <a:p>
            <a:r>
              <a:rPr lang="de-DE" dirty="0" err="1"/>
              <a:t>Snapping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plane, SP, CT and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point</a:t>
            </a:r>
            <a:endParaRPr lang="en-U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9FED8E2-06A8-71FA-FB40-C09313C72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7"/>
          <a:stretch/>
        </p:blipFill>
        <p:spPr>
          <a:xfrm>
            <a:off x="3060000" y="1288225"/>
            <a:ext cx="5529225" cy="350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700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r>
              <a:rPr lang="lt-LT" sz="3200" dirty="0"/>
              <a:t>Mapping</a:t>
            </a:r>
            <a:r>
              <a:rPr lang="en" sz="3200" dirty="0"/>
              <a:t> linear infrastructure </a:t>
            </a:r>
            <a:endParaRPr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676650" y="1250125"/>
            <a:ext cx="7790400" cy="2880000"/>
          </a:xfrm>
        </p:spPr>
        <p:txBody>
          <a:bodyPr/>
          <a:lstStyle/>
          <a:p>
            <a:r>
              <a:rPr lang="en-US" sz="1600" dirty="0"/>
              <a:t>Automat</a:t>
            </a:r>
            <a:r>
              <a:rPr lang="lt-LT" sz="1600" dirty="0"/>
              <a:t>ed</a:t>
            </a:r>
            <a:r>
              <a:rPr lang="en-US" sz="1600" dirty="0"/>
              <a:t> surface </a:t>
            </a:r>
            <a:r>
              <a:rPr lang="lt-LT" sz="1600" dirty="0"/>
              <a:t>edge</a:t>
            </a:r>
            <a:r>
              <a:rPr lang="de-DE" sz="1600" dirty="0"/>
              <a:t>/break</a:t>
            </a:r>
            <a:r>
              <a:rPr lang="lt-LT" sz="1600" dirty="0"/>
              <a:t> recognition and extraction</a:t>
            </a:r>
            <a:endParaRPr lang="en-US" sz="1600" dirty="0"/>
          </a:p>
          <a:p>
            <a:r>
              <a:rPr lang="en-US" sz="1600" dirty="0"/>
              <a:t>Extraction is guided by user defined object shapes and QA index</a:t>
            </a:r>
          </a:p>
          <a:p>
            <a:r>
              <a:rPr lang="en-US" sz="1600" dirty="0"/>
              <a:t>Extracted data is </a:t>
            </a:r>
            <a:r>
              <a:rPr lang="lt-LT" sz="1600" dirty="0"/>
              <a:t>referenced to the track</a:t>
            </a:r>
          </a:p>
          <a:p>
            <a:r>
              <a:rPr lang="lt-LT" sz="1600" dirty="0"/>
              <a:t>Result export to .DXF and .CSV file formats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0" y="2691565"/>
            <a:ext cx="5031257" cy="2198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21" y="2691565"/>
            <a:ext cx="3292081" cy="1834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091776-3635-C066-0B1D-E35B17692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160" y="2105543"/>
            <a:ext cx="3000138" cy="5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22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r>
              <a:rPr lang="en" sz="3200" dirty="0"/>
              <a:t>Mapping overhead lines (OHL)</a:t>
            </a:r>
            <a:endParaRPr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76675" y="1227265"/>
            <a:ext cx="7609072" cy="1645475"/>
          </a:xfrm>
        </p:spPr>
        <p:txBody>
          <a:bodyPr/>
          <a:lstStyle/>
          <a:p>
            <a:pPr indent="-257175">
              <a:buSzPts val="1800"/>
            </a:pPr>
            <a:r>
              <a:rPr lang="en-GB" sz="1600" dirty="0"/>
              <a:t>Automated OHL contact wire tracing</a:t>
            </a:r>
          </a:p>
          <a:p>
            <a:pPr indent="-257175">
              <a:buSzPts val="1800"/>
            </a:pPr>
            <a:r>
              <a:rPr lang="en-GB" sz="1600" dirty="0"/>
              <a:t>Absolute and relative OHL referencing to the selected track</a:t>
            </a:r>
          </a:p>
          <a:p>
            <a:pPr indent="-257175">
              <a:buSzPts val="1800"/>
            </a:pPr>
            <a:r>
              <a:rPr lang="en-GB" sz="1600" dirty="0"/>
              <a:t>Detection of OHL mounting points</a:t>
            </a:r>
          </a:p>
          <a:p>
            <a:pPr indent="-257175">
              <a:buSzPts val="1800"/>
            </a:pPr>
            <a:r>
              <a:rPr lang="en-GB" sz="1600" dirty="0"/>
              <a:t>Result export to .DXF and .CSV file formats</a:t>
            </a:r>
          </a:p>
          <a:p>
            <a:pPr marL="200025" indent="0">
              <a:buSzPts val="1800"/>
              <a:buNone/>
            </a:pP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54877" y="1530195"/>
            <a:ext cx="2670746" cy="69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7304" y="3337560"/>
            <a:ext cx="1026433" cy="1208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0" y="2566737"/>
            <a:ext cx="7205970" cy="251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33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Clearance and </a:t>
            </a:r>
            <a:r>
              <a:rPr lang="de-DE" sz="3200" dirty="0" err="1"/>
              <a:t>free</a:t>
            </a:r>
            <a:r>
              <a:rPr lang="de-DE" sz="3200" dirty="0"/>
              <a:t> </a:t>
            </a:r>
            <a:r>
              <a:rPr lang="de-DE" sz="3200" dirty="0" err="1"/>
              <a:t>space</a:t>
            </a:r>
            <a:r>
              <a:rPr lang="de-DE" sz="3200" dirty="0"/>
              <a:t> </a:t>
            </a:r>
            <a:r>
              <a:rPr lang="de-DE" sz="3200" dirty="0" err="1"/>
              <a:t>analysis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18" y="1341752"/>
            <a:ext cx="3076077" cy="33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257175">
              <a:lnSpc>
                <a:spcPct val="114000"/>
              </a:lnSpc>
              <a:buClr>
                <a:schemeClr val="dk2"/>
              </a:buClr>
              <a:buSzPts val="1800"/>
              <a:buFont typeface="Open Sans"/>
              <a:buChar char="●"/>
              <a:defRPr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indent="-317500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dirty="0"/>
              <a:t>Automated clearance check based measured or design trajectory</a:t>
            </a:r>
          </a:p>
          <a:p>
            <a:r>
              <a:rPr lang="en-US" dirty="0"/>
              <a:t>3D dynamic profile based on cant and curvature</a:t>
            </a:r>
          </a:p>
          <a:p>
            <a:r>
              <a:rPr lang="en-US" dirty="0"/>
              <a:t>Automated collision profiles</a:t>
            </a:r>
          </a:p>
          <a:p>
            <a:r>
              <a:rPr lang="en-US" dirty="0"/>
              <a:t>Rolling stock library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8AD397A-465A-FF22-5432-EA589C36A9F4}"/>
              </a:ext>
            </a:extLst>
          </p:cNvPr>
          <p:cNvGrpSpPr/>
          <p:nvPr/>
        </p:nvGrpSpPr>
        <p:grpSpPr>
          <a:xfrm>
            <a:off x="650444" y="4083275"/>
            <a:ext cx="3006083" cy="1046179"/>
            <a:chOff x="5753477" y="4533700"/>
            <a:chExt cx="5124573" cy="1783458"/>
          </a:xfrm>
        </p:grpSpPr>
        <p:pic>
          <p:nvPicPr>
            <p:cNvPr id="5" name="Picture 2" descr="A2 Zug">
              <a:extLst>
                <a:ext uri="{FF2B5EF4-FFF2-40B4-BE49-F238E27FC236}">
                  <a16:creationId xmlns:a16="http://schemas.microsoft.com/office/drawing/2014/main" id="{8D15FB10-D523-2073-6EEA-9A3417981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151" y="4533700"/>
              <a:ext cx="1718493" cy="11538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C9E47C4-B94F-42B7-203C-6B5D4AA0DB2D}"/>
                </a:ext>
              </a:extLst>
            </p:cNvPr>
            <p:cNvSpPr/>
            <p:nvPr/>
          </p:nvSpPr>
          <p:spPr>
            <a:xfrm>
              <a:off x="5753477" y="5687547"/>
              <a:ext cx="2639085" cy="530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600" dirty="0">
                  <a:solidFill>
                    <a:schemeClr val="bg1"/>
                  </a:solidFill>
                </a:rPr>
                <a:t>http://www.chronik-berlin.de/bvg_u-bahn-2.htm</a:t>
              </a:r>
            </a:p>
          </p:txBody>
        </p:sp>
        <p:pic>
          <p:nvPicPr>
            <p:cNvPr id="7" name="Picture 4" descr="Die neuen U-Bahn-Züge von Nürnberg | Bild: VAG/ergon3Design">
              <a:extLst>
                <a:ext uri="{FF2B5EF4-FFF2-40B4-BE49-F238E27FC236}">
                  <a16:creationId xmlns:a16="http://schemas.microsoft.com/office/drawing/2014/main" id="{99D5D2AD-A459-40CD-DEF8-DEA90450A4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38965" y="4533700"/>
              <a:ext cx="1530037" cy="11573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4C0CC15-9260-9B22-5133-DEC744D0D333}"/>
                </a:ext>
              </a:extLst>
            </p:cNvPr>
            <p:cNvSpPr/>
            <p:nvPr/>
          </p:nvSpPr>
          <p:spPr>
            <a:xfrm>
              <a:off x="8238964" y="5687545"/>
              <a:ext cx="2639086" cy="629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600" dirty="0">
                  <a:solidFill>
                    <a:schemeClr val="bg1"/>
                  </a:solidFill>
                  <a:hlinkClick r:id="rId5"/>
                </a:rPr>
                <a:t>http://www.br.de/nachrichten/</a:t>
              </a:r>
              <a:endParaRPr lang="de-DE" sz="600" dirty="0">
                <a:solidFill>
                  <a:schemeClr val="bg1"/>
                </a:solidFill>
              </a:endParaRPr>
            </a:p>
            <a:p>
              <a:r>
                <a:rPr lang="de-DE" sz="600" dirty="0">
                  <a:solidFill>
                    <a:schemeClr val="bg1"/>
                  </a:solidFill>
                </a:rPr>
                <a:t>mittelfranken/inhalt/neue-u-</a:t>
              </a:r>
            </a:p>
            <a:p>
              <a:r>
                <a:rPr lang="de-DE" sz="600" dirty="0">
                  <a:solidFill>
                    <a:schemeClr val="bg1"/>
                  </a:solidFill>
                </a:rPr>
                <a:t>bahn-zuege-vag-nuernberg-100.html</a:t>
              </a:r>
            </a:p>
          </p:txBody>
        </p:sp>
        <p:sp>
          <p:nvSpPr>
            <p:cNvPr id="9" name="Pfeil nach rechts 4">
              <a:extLst>
                <a:ext uri="{FF2B5EF4-FFF2-40B4-BE49-F238E27FC236}">
                  <a16:creationId xmlns:a16="http://schemas.microsoft.com/office/drawing/2014/main" id="{C9178E15-1FF5-AAF0-357F-A1FA2A9AEBAB}"/>
                </a:ext>
              </a:extLst>
            </p:cNvPr>
            <p:cNvSpPr/>
            <p:nvPr/>
          </p:nvSpPr>
          <p:spPr>
            <a:xfrm>
              <a:off x="7722605" y="4983879"/>
              <a:ext cx="356258" cy="33051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C1A070-FF5D-3FED-16B3-12C4E06A16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969"/>
          <a:stretch/>
        </p:blipFill>
        <p:spPr>
          <a:xfrm>
            <a:off x="3510296" y="1242438"/>
            <a:ext cx="5497678" cy="316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EDA8D9-3857-4240-33BD-7C8EA56C0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383" y="4247048"/>
            <a:ext cx="4390346" cy="8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6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Image support and </a:t>
            </a:r>
            <a:r>
              <a:rPr lang="de-DE" sz="3200" dirty="0" err="1"/>
              <a:t>orthophoto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19" y="1341752"/>
            <a:ext cx="2380981" cy="3308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17500"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Orthophoto at position of the collision  </a:t>
            </a:r>
          </a:p>
          <a:p>
            <a:pPr marL="457200" indent="-317500"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Combined image</a:t>
            </a:r>
          </a:p>
          <a:p>
            <a:pPr marL="457200" indent="-317500"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 from Mobile Mapping systems</a:t>
            </a:r>
            <a:r>
              <a:rPr lang="en-US" sz="1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(*)</a:t>
            </a:r>
          </a:p>
          <a:p>
            <a:pPr marL="139700">
              <a:buClr>
                <a:schemeClr val="dk2"/>
              </a:buClr>
              <a:buSzPts val="1400"/>
            </a:pP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80798C-E319-118C-98EE-7B84D320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450" y="1117825"/>
            <a:ext cx="6055200" cy="3447829"/>
          </a:xfrm>
          <a:prstGeom prst="rect">
            <a:avLst/>
          </a:prstGeom>
        </p:spPr>
      </p:pic>
      <p:sp>
        <p:nvSpPr>
          <p:cNvPr id="8" name="Google Shape;1851;p171">
            <a:extLst>
              <a:ext uri="{FF2B5EF4-FFF2-40B4-BE49-F238E27FC236}">
                <a16:creationId xmlns:a16="http://schemas.microsoft.com/office/drawing/2014/main" id="{8475716F-2691-AD23-62D0-8FAA47465B1E}"/>
              </a:ext>
            </a:extLst>
          </p:cNvPr>
          <p:cNvSpPr txBox="1">
            <a:spLocks/>
          </p:cNvSpPr>
          <p:nvPr/>
        </p:nvSpPr>
        <p:spPr>
          <a:xfrm>
            <a:off x="789150" y="4734247"/>
            <a:ext cx="7401540" cy="348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buClr>
                <a:schemeClr val="dk2"/>
              </a:buClr>
              <a:buSzPts val="1400"/>
            </a:pPr>
            <a:r>
              <a:rPr lang="en-US" sz="105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(*) 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from mobile mapping system from terra </a:t>
            </a:r>
            <a:r>
              <a:rPr lang="en-US" sz="10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vermessungen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</a:t>
            </a:r>
          </a:p>
        </p:txBody>
      </p:sp>
    </p:spTree>
    <p:extLst>
      <p:ext uri="{BB962C8B-B14F-4D97-AF65-F5344CB8AC3E}">
        <p14:creationId xmlns:p14="http://schemas.microsoft.com/office/powerpoint/2010/main" val="3315443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Clearance </a:t>
            </a:r>
            <a:r>
              <a:rPr lang="de-DE" sz="3200" dirty="0" err="1"/>
              <a:t>reporting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19" y="1341752"/>
            <a:ext cx="2625102" cy="33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257175">
              <a:lnSpc>
                <a:spcPct val="114000"/>
              </a:lnSpc>
              <a:buClr>
                <a:schemeClr val="dk2"/>
              </a:buClr>
              <a:buSzPts val="1800"/>
              <a:buFont typeface="Open Sans"/>
              <a:buChar char="●"/>
              <a:defRPr sz="1500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 marL="914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2pPr>
            <a:lvl3pPr marL="1371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3pPr>
            <a:lvl4pPr marL="18288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4pPr>
            <a:lvl5pPr marL="22860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5pPr>
            <a:lvl6pPr marL="27432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6pPr>
            <a:lvl7pPr marL="3200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7pPr>
            <a:lvl8pPr marL="3657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8pPr>
            <a:lvl9pPr marL="4114800" indent="-317500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r>
              <a:rPr lang="en-US" dirty="0"/>
              <a:t>Vectorized collision sections</a:t>
            </a:r>
          </a:p>
          <a:p>
            <a:r>
              <a:rPr lang="en-US" dirty="0"/>
              <a:t>Automated infringement dimensions</a:t>
            </a:r>
          </a:p>
          <a:p>
            <a:r>
              <a:rPr lang="en-US" dirty="0"/>
              <a:t>Report export to 2D, 3D DXF and .CSV format</a:t>
            </a:r>
          </a:p>
          <a:p>
            <a:r>
              <a:rPr lang="en-US" dirty="0"/>
              <a:t>Special reports for DB, </a:t>
            </a:r>
            <a:r>
              <a:rPr lang="en-US" dirty="0" err="1"/>
              <a:t>BaneDenmark</a:t>
            </a:r>
            <a:r>
              <a:rPr lang="en-US" dirty="0"/>
              <a:t>, </a:t>
            </a:r>
            <a:r>
              <a:rPr lang="en-US" dirty="0" err="1"/>
              <a:t>NetworkRail</a:t>
            </a:r>
            <a:r>
              <a:rPr lang="en-US" dirty="0"/>
              <a:t>, Stockholm </a:t>
            </a:r>
            <a:r>
              <a:rPr lang="en-US" dirty="0" err="1"/>
              <a:t>Lokaltrafik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61720E-625A-111D-DFD2-921017AFD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49" r="30350"/>
          <a:stretch/>
        </p:blipFill>
        <p:spPr>
          <a:xfrm>
            <a:off x="3059321" y="1341752"/>
            <a:ext cx="2877912" cy="358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30F5DA4-C965-9607-5999-5DC6E9A76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53"/>
          <a:stretch/>
        </p:blipFill>
        <p:spPr>
          <a:xfrm>
            <a:off x="6032110" y="1341753"/>
            <a:ext cx="2540737" cy="358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995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2679c32f2_0_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200" dirty="0"/>
              <a:t>Optimal track alignment fitting</a:t>
            </a:r>
            <a:endParaRPr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76675" y="1288225"/>
            <a:ext cx="7790400" cy="3201175"/>
          </a:xfrm>
        </p:spPr>
        <p:txBody>
          <a:bodyPr/>
          <a:lstStyle/>
          <a:p>
            <a:r>
              <a:rPr lang="en-US" sz="1500" dirty="0"/>
              <a:t>Retro-fitting design alignment in the GEDO NovaTrack</a:t>
            </a:r>
          </a:p>
          <a:p>
            <a:r>
              <a:rPr lang="en-US" sz="1500" dirty="0"/>
              <a:t>Adjacent map data for further constrain and alignment lateral and height offset control</a:t>
            </a:r>
            <a:r>
              <a:rPr lang="lt-LT" sz="1500" dirty="0"/>
              <a:t>	</a:t>
            </a:r>
            <a:endParaRPr lang="en-US" sz="15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76649" y="2193583"/>
            <a:ext cx="3781996" cy="2775432"/>
            <a:chOff x="707129" y="2233225"/>
            <a:chExt cx="3374898" cy="24820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129" y="2233225"/>
              <a:ext cx="3374898" cy="2482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1467787" y="2950296"/>
              <a:ext cx="43794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Calibri" panose="020F0502020204030204" pitchFamily="34" charset="0"/>
                  <a:cs typeface="Calibri" panose="020F0502020204030204" pitchFamily="34" charset="0"/>
                </a:rPr>
                <a:t>R=199,4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19018" y="2914916"/>
              <a:ext cx="43794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Calibri" panose="020F0502020204030204" pitchFamily="34" charset="0"/>
                  <a:cs typeface="Calibri" panose="020F0502020204030204" pitchFamily="34" charset="0"/>
                </a:rPr>
                <a:t>R=187,0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827728">
              <a:off x="2556853" y="3420005"/>
              <a:ext cx="38985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Calibri" panose="020F0502020204030204" pitchFamily="34" charset="0"/>
                  <a:cs typeface="Calibri" panose="020F0502020204030204" pitchFamily="34" charset="0"/>
                </a:rPr>
                <a:t>L=63,5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99022" y="3728002"/>
              <a:ext cx="42832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Calibri" panose="020F0502020204030204" pitchFamily="34" charset="0"/>
                  <a:cs typeface="Calibri" panose="020F0502020204030204" pitchFamily="34" charset="0"/>
                </a:rPr>
                <a:t>L=156,0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850" y="2193582"/>
            <a:ext cx="3560542" cy="277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567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 err="1"/>
              <a:t>Colission</a:t>
            </a:r>
            <a:r>
              <a:rPr lang="de-DE" sz="3200" dirty="0"/>
              <a:t> </a:t>
            </a:r>
            <a:r>
              <a:rPr lang="de-DE" sz="3200" dirty="0" err="1"/>
              <a:t>data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design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19" y="1198169"/>
            <a:ext cx="5734736" cy="33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257175">
              <a:lnSpc>
                <a:spcPct val="114000"/>
              </a:lnSpc>
              <a:buClr>
                <a:schemeClr val="dk2"/>
              </a:buClr>
              <a:buSzPts val="1800"/>
              <a:buFont typeface="Open Sans"/>
              <a:buChar char="●"/>
              <a:defRPr sz="1500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 marL="914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2pPr>
            <a:lvl3pPr marL="1371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3pPr>
            <a:lvl4pPr marL="18288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4pPr>
            <a:lvl5pPr marL="22860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5pPr>
            <a:lvl6pPr marL="27432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6pPr>
            <a:lvl7pPr marL="3200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7pPr>
            <a:lvl8pPr marL="3657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8pPr>
            <a:lvl9pPr marL="4114800" indent="-317500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r>
              <a:rPr lang="en-US" dirty="0"/>
              <a:t>Vectorization of the collision point cloud areas</a:t>
            </a:r>
          </a:p>
          <a:p>
            <a:r>
              <a:rPr lang="en-US" dirty="0"/>
              <a:t>Exchange collision results with Quadri/Novapoint or GEDO NovaTrack software to correct HAL/VAL/CANT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2A93F43-7A29-380D-2392-80E0A2683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0" y="2658150"/>
            <a:ext cx="5536949" cy="228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01FBBD-BDD0-4F5C-9470-04CC5C6FB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589"/>
          <a:stretch/>
        </p:blipFill>
        <p:spPr>
          <a:xfrm>
            <a:off x="6308164" y="215714"/>
            <a:ext cx="2019677" cy="201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D394FB2F-3202-B51C-191A-E3B988E798F6}"/>
              </a:ext>
            </a:extLst>
          </p:cNvPr>
          <p:cNvCxnSpPr>
            <a:cxnSpLocks/>
          </p:cNvCxnSpPr>
          <p:nvPr/>
        </p:nvCxnSpPr>
        <p:spPr>
          <a:xfrm flipH="1">
            <a:off x="3763398" y="1696223"/>
            <a:ext cx="3842669" cy="1903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A0F44F-2E71-43A6-186A-CCEF78C19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164" y="2472674"/>
            <a:ext cx="2019677" cy="2455112"/>
          </a:xfrm>
          <a:prstGeom prst="rect">
            <a:avLst/>
          </a:prstGeom>
        </p:spPr>
      </p:pic>
      <p:cxnSp>
        <p:nvCxnSpPr>
          <p:cNvPr id="10" name="Gerade Verbindung mit Pfeil 7">
            <a:extLst>
              <a:ext uri="{FF2B5EF4-FFF2-40B4-BE49-F238E27FC236}">
                <a16:creationId xmlns:a16="http://schemas.microsoft.com/office/drawing/2014/main" id="{B1C755E8-4171-EEB2-ADC8-E37E7AD96FC8}"/>
              </a:ext>
            </a:extLst>
          </p:cNvPr>
          <p:cNvCxnSpPr>
            <a:cxnSpLocks/>
          </p:cNvCxnSpPr>
          <p:nvPr/>
        </p:nvCxnSpPr>
        <p:spPr>
          <a:xfrm flipH="1" flipV="1">
            <a:off x="4330337" y="3624945"/>
            <a:ext cx="3513855" cy="5673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06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Railway </a:t>
            </a:r>
            <a:r>
              <a:rPr lang="de-DE" sz="3200" dirty="0" err="1"/>
              <a:t>specific</a:t>
            </a:r>
            <a:r>
              <a:rPr lang="de-DE" sz="3200" dirty="0"/>
              <a:t> </a:t>
            </a:r>
            <a:r>
              <a:rPr lang="de-DE" sz="3200" dirty="0" err="1"/>
              <a:t>classification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19" y="1341752"/>
            <a:ext cx="8032831" cy="33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257175">
              <a:lnSpc>
                <a:spcPct val="114000"/>
              </a:lnSpc>
              <a:buClr>
                <a:schemeClr val="dk2"/>
              </a:buClr>
              <a:buSzPts val="1800"/>
              <a:buFont typeface="Open Sans"/>
              <a:buChar char="●"/>
              <a:defRPr sz="1500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 marL="914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2pPr>
            <a:lvl3pPr marL="1371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3pPr>
            <a:lvl4pPr marL="18288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4pPr>
            <a:lvl5pPr marL="22860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5pPr>
            <a:lvl6pPr marL="27432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6pPr>
            <a:lvl7pPr marL="3200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7pPr>
            <a:lvl8pPr marL="3657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8pPr>
            <a:lvl9pPr marL="4114800" indent="-317500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marL="446088" indent="-246063"/>
            <a:r>
              <a:rPr lang="en-US" dirty="0"/>
              <a:t>Automated classification process along the track corridor</a:t>
            </a:r>
          </a:p>
          <a:p>
            <a:pPr marL="446088" indent="-246063"/>
            <a:r>
              <a:rPr lang="en-US" sz="1400" dirty="0"/>
              <a:t>Parametrical</a:t>
            </a:r>
            <a:r>
              <a:rPr lang="en-US" dirty="0"/>
              <a:t> control</a:t>
            </a:r>
          </a:p>
          <a:p>
            <a:pPr lvl="1">
              <a:spcBef>
                <a:spcPts val="0"/>
              </a:spcBef>
            </a:pPr>
            <a:r>
              <a:rPr lang="en-US" dirty="0"/>
              <a:t>Width</a:t>
            </a:r>
          </a:p>
          <a:p>
            <a:pPr lvl="1">
              <a:spcBef>
                <a:spcPts val="0"/>
              </a:spcBef>
            </a:pPr>
            <a:r>
              <a:rPr lang="en-US" dirty="0"/>
              <a:t>Density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Selectable groups</a:t>
            </a:r>
          </a:p>
          <a:p>
            <a:pPr marL="446088" indent="-246063"/>
            <a:r>
              <a:rPr lang="en-US" dirty="0"/>
              <a:t>Classification groups</a:t>
            </a:r>
          </a:p>
          <a:p>
            <a:pPr lvl="1">
              <a:spcBef>
                <a:spcPts val="0"/>
              </a:spcBef>
            </a:pPr>
            <a:r>
              <a:rPr lang="en-US" dirty="0"/>
              <a:t>Sleepers with positions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Ballast</a:t>
            </a:r>
          </a:p>
          <a:p>
            <a:pPr lvl="1">
              <a:spcBef>
                <a:spcPts val="0"/>
              </a:spcBef>
            </a:pPr>
            <a:r>
              <a:rPr lang="en-US" dirty="0"/>
              <a:t>Rails</a:t>
            </a:r>
          </a:p>
          <a:p>
            <a:pPr lvl="1">
              <a:spcBef>
                <a:spcPts val="0"/>
              </a:spcBef>
            </a:pPr>
            <a:r>
              <a:rPr lang="en-US" dirty="0"/>
              <a:t>Poles (catenary)</a:t>
            </a:r>
          </a:p>
          <a:p>
            <a:pPr marL="446088" indent="-246063"/>
            <a:r>
              <a:rPr lang="en-US" dirty="0"/>
              <a:t>Machine learning and AI </a:t>
            </a:r>
          </a:p>
          <a:p>
            <a:pPr marL="200025" indent="246063">
              <a:buNone/>
            </a:pPr>
            <a:r>
              <a:rPr lang="en-US" dirty="0"/>
              <a:t>algorithm</a:t>
            </a:r>
          </a:p>
          <a:p>
            <a:endParaRPr lang="en-US" dirty="0"/>
          </a:p>
        </p:txBody>
      </p:sp>
      <p:pic>
        <p:nvPicPr>
          <p:cNvPr id="5" name="Grafik 4" descr="Ein Bild, das Text, Screenshot, Computer, Display enthält.&#10;&#10;Automatisch generierte Beschreibung">
            <a:extLst>
              <a:ext uri="{FF2B5EF4-FFF2-40B4-BE49-F238E27FC236}">
                <a16:creationId xmlns:a16="http://schemas.microsoft.com/office/drawing/2014/main" id="{26B216D3-E775-85B2-AEBD-EE8E3D4E7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7"/>
          <a:stretch/>
        </p:blipFill>
        <p:spPr>
          <a:xfrm>
            <a:off x="3551802" y="1744627"/>
            <a:ext cx="5058831" cy="332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9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Ballast </a:t>
            </a:r>
            <a:r>
              <a:rPr lang="de-DE" sz="3200" dirty="0" err="1"/>
              <a:t>volume</a:t>
            </a:r>
            <a:r>
              <a:rPr lang="de-DE" sz="3200" dirty="0"/>
              <a:t> &amp; </a:t>
            </a:r>
            <a:r>
              <a:rPr lang="de-DE" sz="3200" dirty="0" err="1"/>
              <a:t>cut</a:t>
            </a:r>
            <a:r>
              <a:rPr lang="de-DE" sz="3200" dirty="0"/>
              <a:t>/</a:t>
            </a:r>
            <a:r>
              <a:rPr lang="de-DE" sz="3200" dirty="0" err="1"/>
              <a:t>fill</a:t>
            </a:r>
            <a:r>
              <a:rPr lang="de-DE" sz="3200" dirty="0"/>
              <a:t> </a:t>
            </a:r>
            <a:r>
              <a:rPr lang="de-DE" sz="3200" dirty="0" err="1"/>
              <a:t>calculation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18" y="1198169"/>
            <a:ext cx="2952303" cy="330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257175">
              <a:lnSpc>
                <a:spcPct val="114000"/>
              </a:lnSpc>
              <a:buClr>
                <a:schemeClr val="dk2"/>
              </a:buClr>
              <a:buSzPts val="1800"/>
              <a:buFont typeface="Open Sans"/>
              <a:buChar char="●"/>
              <a:defRPr sz="1500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 marL="914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2pPr>
            <a:lvl3pPr marL="1371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3pPr>
            <a:lvl4pPr marL="18288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4pPr>
            <a:lvl5pPr marL="22860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5pPr>
            <a:lvl6pPr marL="27432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6pPr>
            <a:lvl7pPr marL="32004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7pPr>
            <a:lvl8pPr marL="3657600" indent="-317500">
              <a:lnSpc>
                <a:spcPct val="114000"/>
              </a:lnSpc>
              <a:spcBef>
                <a:spcPts val="1100"/>
              </a:spcBef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8pPr>
            <a:lvl9pPr marL="4114800" indent="-317500">
              <a:lnSpc>
                <a:spcPct val="114000"/>
              </a:lnSpc>
              <a:spcBef>
                <a:spcPts val="1100"/>
              </a:spcBef>
              <a:spcAft>
                <a:spcPts val="11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r>
              <a:rPr lang="en-US" dirty="0"/>
              <a:t>Ballast classification point cloud </a:t>
            </a:r>
          </a:p>
          <a:p>
            <a:r>
              <a:rPr lang="en-US" dirty="0"/>
              <a:t>Import design ballast DTM from GEDO Office</a:t>
            </a:r>
          </a:p>
          <a:p>
            <a:r>
              <a:rPr lang="en-US" dirty="0"/>
              <a:t>Ballast Cut/Fill map and volume reports in TBC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22F842-3ED2-D4E1-8011-FA5F68774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3" y="1310927"/>
            <a:ext cx="4748995" cy="36287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663881-A104-A2EA-D89A-A6DDA29F77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38" t="15418" b="8537"/>
          <a:stretch/>
        </p:blipFill>
        <p:spPr>
          <a:xfrm>
            <a:off x="503800" y="3309976"/>
            <a:ext cx="3210167" cy="16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4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 txBox="1">
            <a:spLocks noGrp="1"/>
          </p:cNvSpPr>
          <p:nvPr>
            <p:ph type="subTitle" idx="1"/>
          </p:nvPr>
        </p:nvSpPr>
        <p:spPr>
          <a:xfrm>
            <a:off x="676800" y="1289300"/>
            <a:ext cx="1365154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/>
          <a:p>
            <a:pPr marL="0" lvl="0" indent="0"/>
            <a:r>
              <a:rPr lang="en-US" dirty="0"/>
              <a:t>Utilizing Trimble point cloud data for railway applications</a:t>
            </a: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676800" y="653450"/>
            <a:ext cx="12984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subTitle" idx="4"/>
          </p:nvPr>
        </p:nvSpPr>
        <p:spPr>
          <a:xfrm>
            <a:off x="3273500" y="489593"/>
            <a:ext cx="6022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Railway Applications - Overview</a:t>
            </a:r>
            <a:endParaRPr dirty="0"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5"/>
          </p:nvPr>
        </p:nvSpPr>
        <p:spPr>
          <a:xfrm>
            <a:off x="3273499" y="778163"/>
            <a:ext cx="5747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Primary application based on MX50/MX9 point cloud data</a:t>
            </a:r>
          </a:p>
        </p:txBody>
      </p:sp>
      <p:sp>
        <p:nvSpPr>
          <p:cNvPr id="266" name="Google Shape;266;p7"/>
          <p:cNvSpPr txBox="1">
            <a:spLocks noGrp="1"/>
          </p:cNvSpPr>
          <p:nvPr>
            <p:ph type="subTitle" idx="6"/>
          </p:nvPr>
        </p:nvSpPr>
        <p:spPr>
          <a:xfrm>
            <a:off x="3264468" y="1093393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Data processing and flow</a:t>
            </a:r>
          </a:p>
        </p:txBody>
      </p:sp>
      <p:sp>
        <p:nvSpPr>
          <p:cNvPr id="267" name="Google Shape;267;p7"/>
          <p:cNvSpPr txBox="1">
            <a:spLocks noGrp="1"/>
          </p:cNvSpPr>
          <p:nvPr>
            <p:ph type="body" idx="7"/>
          </p:nvPr>
        </p:nvSpPr>
        <p:spPr>
          <a:xfrm>
            <a:off x="3264468" y="1369351"/>
            <a:ext cx="5747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dirty="0"/>
              <a:t>Delivering data to Trimble GEDO Scan Office</a:t>
            </a:r>
          </a:p>
        </p:txBody>
      </p:sp>
      <p:sp>
        <p:nvSpPr>
          <p:cNvPr id="268" name="Google Shape;268;p7"/>
          <p:cNvSpPr txBox="1">
            <a:spLocks noGrp="1"/>
          </p:cNvSpPr>
          <p:nvPr>
            <p:ph type="subTitle" idx="8"/>
          </p:nvPr>
        </p:nvSpPr>
        <p:spPr>
          <a:xfrm>
            <a:off x="3271125" y="235157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Questions &amp; Answers</a:t>
            </a:r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9"/>
          </p:nvPr>
        </p:nvSpPr>
        <p:spPr>
          <a:xfrm>
            <a:off x="3271125" y="2633839"/>
            <a:ext cx="6097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Ask your Questions</a:t>
            </a:r>
          </a:p>
        </p:txBody>
      </p:sp>
      <p:sp>
        <p:nvSpPr>
          <p:cNvPr id="274" name="Google Shape;274;p7"/>
          <p:cNvSpPr txBox="1">
            <a:spLocks noGrp="1"/>
          </p:cNvSpPr>
          <p:nvPr>
            <p:ph type="title" idx="17"/>
          </p:nvPr>
        </p:nvSpPr>
        <p:spPr>
          <a:xfrm>
            <a:off x="1977525" y="1080502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02</a:t>
            </a:r>
            <a:endParaRPr dirty="0"/>
          </a:p>
        </p:txBody>
      </p:sp>
      <p:sp>
        <p:nvSpPr>
          <p:cNvPr id="275" name="Google Shape;275;p7"/>
          <p:cNvSpPr txBox="1">
            <a:spLocks noGrp="1"/>
          </p:cNvSpPr>
          <p:nvPr>
            <p:ph type="title" idx="18"/>
          </p:nvPr>
        </p:nvSpPr>
        <p:spPr>
          <a:xfrm>
            <a:off x="1977525" y="452227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title" idx="20"/>
          </p:nvPr>
        </p:nvSpPr>
        <p:spPr>
          <a:xfrm>
            <a:off x="1977550" y="1734664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15" name="Google Shape;266;p7"/>
          <p:cNvSpPr txBox="1">
            <a:spLocks noGrp="1"/>
          </p:cNvSpPr>
          <p:nvPr>
            <p:ph type="subTitle" idx="6"/>
          </p:nvPr>
        </p:nvSpPr>
        <p:spPr>
          <a:xfrm>
            <a:off x="3277832" y="1746295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/>
          <a:p>
            <a:pPr marL="0" lvl="0" indent="0"/>
            <a:r>
              <a:rPr lang="en-US" dirty="0"/>
              <a:t>Trimble GEDO Scan Office</a:t>
            </a:r>
          </a:p>
        </p:txBody>
      </p:sp>
      <p:sp>
        <p:nvSpPr>
          <p:cNvPr id="16" name="Google Shape;267;p7"/>
          <p:cNvSpPr txBox="1">
            <a:spLocks noGrp="1"/>
          </p:cNvSpPr>
          <p:nvPr>
            <p:ph type="body" idx="7"/>
          </p:nvPr>
        </p:nvSpPr>
        <p:spPr>
          <a:xfrm>
            <a:off x="3277832" y="2022253"/>
            <a:ext cx="6018568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dirty="0"/>
              <a:t>Matching point cloud analysis and railway applications</a:t>
            </a:r>
          </a:p>
        </p:txBody>
      </p:sp>
      <p:sp>
        <p:nvSpPr>
          <p:cNvPr id="2" name="Google Shape;268;p7">
            <a:extLst>
              <a:ext uri="{FF2B5EF4-FFF2-40B4-BE49-F238E27FC236}">
                <a16:creationId xmlns:a16="http://schemas.microsoft.com/office/drawing/2014/main" id="{16A7557F-E2E0-0BBD-D1A9-03AD09C594C0}"/>
              </a:ext>
            </a:extLst>
          </p:cNvPr>
          <p:cNvSpPr txBox="1">
            <a:spLocks/>
          </p:cNvSpPr>
          <p:nvPr/>
        </p:nvSpPr>
        <p:spPr>
          <a:xfrm>
            <a:off x="3271125" y="2336013"/>
            <a:ext cx="5193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endParaRPr lang="en-US" dirty="0"/>
          </a:p>
        </p:txBody>
      </p:sp>
      <p:sp>
        <p:nvSpPr>
          <p:cNvPr id="4" name="Google Shape;277;p7">
            <a:extLst>
              <a:ext uri="{FF2B5EF4-FFF2-40B4-BE49-F238E27FC236}">
                <a16:creationId xmlns:a16="http://schemas.microsoft.com/office/drawing/2014/main" id="{A1C8A6C1-3225-D73E-C391-C13032BF330B}"/>
              </a:ext>
            </a:extLst>
          </p:cNvPr>
          <p:cNvSpPr txBox="1">
            <a:spLocks/>
          </p:cNvSpPr>
          <p:nvPr/>
        </p:nvSpPr>
        <p:spPr>
          <a:xfrm>
            <a:off x="1970868" y="2320303"/>
            <a:ext cx="129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ExtraBold"/>
              <a:buNone/>
              <a:defRPr sz="36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29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6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dirty="0"/>
              <a:t>Box </a:t>
            </a:r>
            <a:r>
              <a:rPr lang="de-DE" sz="3200" dirty="0" err="1"/>
              <a:t>filtering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modelling</a:t>
            </a:r>
            <a:endParaRPr sz="3200" dirty="0"/>
          </a:p>
        </p:txBody>
      </p:sp>
      <p:sp>
        <p:nvSpPr>
          <p:cNvPr id="1799" name="Google Shape;1799;p163"/>
          <p:cNvSpPr/>
          <p:nvPr/>
        </p:nvSpPr>
        <p:spPr>
          <a:xfrm>
            <a:off x="676650" y="1117825"/>
            <a:ext cx="6495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851;p171"/>
          <p:cNvSpPr txBox="1">
            <a:spLocks/>
          </p:cNvSpPr>
          <p:nvPr/>
        </p:nvSpPr>
        <p:spPr>
          <a:xfrm>
            <a:off x="434219" y="1341753"/>
            <a:ext cx="5152981" cy="4294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17500"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area and share with modelling software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E44BB90-C65B-8532-616C-2180E284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17" y="1824729"/>
            <a:ext cx="5807761" cy="31216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259AE87-41CD-DB00-F712-E9329C130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1" t="14504" r="34397" b="6149"/>
          <a:stretch/>
        </p:blipFill>
        <p:spPr>
          <a:xfrm>
            <a:off x="6459410" y="1117825"/>
            <a:ext cx="2440800" cy="32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1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1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7790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2400" dirty="0"/>
              <a:t>Point cloud data for </a:t>
            </a:r>
            <a:br>
              <a:rPr lang="en-US" sz="2400" dirty="0"/>
            </a:br>
            <a:r>
              <a:rPr lang="en-US" sz="2400" dirty="0"/>
              <a:t>Railway Applications</a:t>
            </a:r>
            <a:endParaRPr dirty="0"/>
          </a:p>
        </p:txBody>
      </p:sp>
      <p:sp>
        <p:nvSpPr>
          <p:cNvPr id="672" name="Google Shape;672;p11"/>
          <p:cNvSpPr txBox="1"/>
          <p:nvPr/>
        </p:nvSpPr>
        <p:spPr>
          <a:xfrm>
            <a:off x="3454689" y="3123925"/>
            <a:ext cx="2130805" cy="46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 ExtraBold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Applications</a:t>
            </a:r>
            <a:endParaRPr dirty="0"/>
          </a:p>
        </p:txBody>
      </p:sp>
      <p:sp>
        <p:nvSpPr>
          <p:cNvPr id="673" name="Google Shape;673;p11"/>
          <p:cNvSpPr txBox="1"/>
          <p:nvPr/>
        </p:nvSpPr>
        <p:spPr>
          <a:xfrm>
            <a:off x="263142" y="1815868"/>
            <a:ext cx="1657985" cy="33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Material Volumes</a:t>
            </a:r>
            <a:endParaRPr sz="12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" name="Google Shape;674;p11"/>
          <p:cNvSpPr txBox="1"/>
          <p:nvPr/>
        </p:nvSpPr>
        <p:spPr>
          <a:xfrm>
            <a:off x="3795006" y="1748943"/>
            <a:ext cx="1553688" cy="32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Planning &amp; Design</a:t>
            </a:r>
            <a:endParaRPr dirty="0"/>
          </a:p>
        </p:txBody>
      </p:sp>
      <p:sp>
        <p:nvSpPr>
          <p:cNvPr id="675" name="Google Shape;675;p11"/>
          <p:cNvSpPr txBox="1"/>
          <p:nvPr/>
        </p:nvSpPr>
        <p:spPr>
          <a:xfrm>
            <a:off x="263142" y="2736224"/>
            <a:ext cx="1522715" cy="32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Clearance Check</a:t>
            </a:r>
            <a:endParaRPr dirty="0"/>
          </a:p>
        </p:txBody>
      </p:sp>
      <p:sp>
        <p:nvSpPr>
          <p:cNvPr id="676" name="Google Shape;676;p11"/>
          <p:cNvSpPr txBox="1"/>
          <p:nvPr/>
        </p:nvSpPr>
        <p:spPr>
          <a:xfrm>
            <a:off x="263142" y="3628413"/>
            <a:ext cx="1327212" cy="39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Rolling Stock</a:t>
            </a:r>
            <a:endParaRPr dirty="0"/>
          </a:p>
        </p:txBody>
      </p:sp>
      <p:sp>
        <p:nvSpPr>
          <p:cNvPr id="677" name="Google Shape;677;p11"/>
          <p:cNvSpPr txBox="1"/>
          <p:nvPr/>
        </p:nvSpPr>
        <p:spPr>
          <a:xfrm>
            <a:off x="7244496" y="1818066"/>
            <a:ext cx="1513402" cy="35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Overhead Lines</a:t>
            </a:r>
            <a:endParaRPr dirty="0"/>
          </a:p>
        </p:txBody>
      </p:sp>
      <p:sp>
        <p:nvSpPr>
          <p:cNvPr id="678" name="Google Shape;678;p11"/>
          <p:cNvSpPr txBox="1"/>
          <p:nvPr/>
        </p:nvSpPr>
        <p:spPr>
          <a:xfrm>
            <a:off x="3527966" y="4843301"/>
            <a:ext cx="1947212" cy="188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Asset Data</a:t>
            </a:r>
            <a:endParaRPr dirty="0"/>
          </a:p>
        </p:txBody>
      </p:sp>
      <p:sp>
        <p:nvSpPr>
          <p:cNvPr id="679" name="Google Shape;679;p11"/>
          <p:cNvSpPr txBox="1"/>
          <p:nvPr/>
        </p:nvSpPr>
        <p:spPr>
          <a:xfrm>
            <a:off x="7244496" y="2798383"/>
            <a:ext cx="1503434" cy="26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As-Built Check</a:t>
            </a:r>
            <a:endParaRPr dirty="0"/>
          </a:p>
        </p:txBody>
      </p:sp>
      <p:sp>
        <p:nvSpPr>
          <p:cNvPr id="680" name="Google Shape;680;p11"/>
          <p:cNvSpPr txBox="1"/>
          <p:nvPr/>
        </p:nvSpPr>
        <p:spPr>
          <a:xfrm>
            <a:off x="7244496" y="4490571"/>
            <a:ext cx="1354742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Deformations</a:t>
            </a:r>
            <a:endParaRPr dirty="0"/>
          </a:p>
        </p:txBody>
      </p:sp>
      <p:sp>
        <p:nvSpPr>
          <p:cNvPr id="681" name="Google Shape;681;p11"/>
          <p:cNvSpPr txBox="1"/>
          <p:nvPr/>
        </p:nvSpPr>
        <p:spPr>
          <a:xfrm>
            <a:off x="263142" y="4471188"/>
            <a:ext cx="985476" cy="358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Platform Gauging</a:t>
            </a:r>
            <a:endParaRPr dirty="0"/>
          </a:p>
        </p:txBody>
      </p:sp>
      <p:sp>
        <p:nvSpPr>
          <p:cNvPr id="682" name="Google Shape;682;p11"/>
          <p:cNvSpPr txBox="1"/>
          <p:nvPr/>
        </p:nvSpPr>
        <p:spPr>
          <a:xfrm>
            <a:off x="7244496" y="3683196"/>
            <a:ext cx="1723938" cy="48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Track Maintenance</a:t>
            </a:r>
            <a:b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&amp; Inspection </a:t>
            </a:r>
            <a:endParaRPr dirty="0"/>
          </a:p>
        </p:txBody>
      </p:sp>
      <p:pic>
        <p:nvPicPr>
          <p:cNvPr id="683" name="Google Shape;683;p11"/>
          <p:cNvPicPr preferRelativeResize="0"/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019155" y="4368518"/>
            <a:ext cx="1011969" cy="39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1"/>
          <p:cNvPicPr preferRelativeResize="0"/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755789" y="1732506"/>
            <a:ext cx="1181113" cy="4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1"/>
          <p:cNvPicPr preferRelativeResize="0"/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250670" y="2537891"/>
            <a:ext cx="548937" cy="8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1"/>
          <p:cNvPicPr preferRelativeResize="0"/>
          <p:nvPr/>
        </p:nvPicPr>
        <p:blipFill rotWithShape="1">
          <a:blip r:embed="rId6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639" y="2467620"/>
            <a:ext cx="581482" cy="57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1"/>
          <p:cNvPicPr preferRelativeResize="0"/>
          <p:nvPr/>
        </p:nvPicPr>
        <p:blipFill rotWithShape="1">
          <a:blip r:embed="rId7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639" y="3464073"/>
            <a:ext cx="613674" cy="53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1"/>
          <p:cNvPicPr preferRelativeResize="0"/>
          <p:nvPr/>
        </p:nvPicPr>
        <p:blipFill rotWithShape="1">
          <a:blip r:embed="rId8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990" y="3939082"/>
            <a:ext cx="954202" cy="71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1"/>
          <p:cNvPicPr preferRelativeResize="0"/>
          <p:nvPr/>
        </p:nvPicPr>
        <p:blipFill rotWithShape="1">
          <a:blip r:embed="rId9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2582" y="3589660"/>
            <a:ext cx="1148542" cy="47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1"/>
          <p:cNvPicPr preferRelativeResize="0"/>
          <p:nvPr/>
        </p:nvPicPr>
        <p:blipFill rotWithShape="1"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124444" y="2048589"/>
            <a:ext cx="754256" cy="70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35" y="1594105"/>
            <a:ext cx="696608" cy="824811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552" y="4226419"/>
            <a:ext cx="736620" cy="6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12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4"/>
          <p:cNvSpPr/>
          <p:nvPr/>
        </p:nvSpPr>
        <p:spPr>
          <a:xfrm>
            <a:off x="2624475" y="-125"/>
            <a:ext cx="6519600" cy="5143500"/>
          </a:xfrm>
          <a:prstGeom prst="rect">
            <a:avLst/>
          </a:prstGeom>
          <a:solidFill>
            <a:srgbClr val="004B84">
              <a:alpha val="5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4"/>
          <p:cNvSpPr txBox="1">
            <a:spLocks noGrp="1"/>
          </p:cNvSpPr>
          <p:nvPr>
            <p:ph type="title"/>
          </p:nvPr>
        </p:nvSpPr>
        <p:spPr>
          <a:xfrm>
            <a:off x="676650" y="1927350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Questions &amp; Answers</a:t>
            </a:r>
            <a:endParaRPr/>
          </a:p>
        </p:txBody>
      </p:sp>
      <p:sp>
        <p:nvSpPr>
          <p:cNvPr id="717" name="Google Shape;717;p44"/>
          <p:cNvSpPr txBox="1">
            <a:spLocks noGrp="1"/>
          </p:cNvSpPr>
          <p:nvPr>
            <p:ph type="subTitle" idx="2"/>
          </p:nvPr>
        </p:nvSpPr>
        <p:spPr>
          <a:xfrm>
            <a:off x="676650" y="3210750"/>
            <a:ext cx="3895200" cy="12780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dirty="0"/>
              <a:t>Ask your Questions</a:t>
            </a:r>
            <a:endParaRPr dirty="0"/>
          </a:p>
        </p:txBody>
      </p:sp>
      <p:sp>
        <p:nvSpPr>
          <p:cNvPr id="718" name="Google Shape;718;p44"/>
          <p:cNvSpPr txBox="1">
            <a:spLocks noGrp="1"/>
          </p:cNvSpPr>
          <p:nvPr>
            <p:ph type="title" idx="3"/>
          </p:nvPr>
        </p:nvSpPr>
        <p:spPr>
          <a:xfrm>
            <a:off x="676650" y="649425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719" name="Google Shape;719;p44"/>
          <p:cNvSpPr txBox="1">
            <a:spLocks noGrp="1"/>
          </p:cNvSpPr>
          <p:nvPr>
            <p:ph type="body" idx="1"/>
          </p:nvPr>
        </p:nvSpPr>
        <p:spPr>
          <a:xfrm>
            <a:off x="4572075" y="649100"/>
            <a:ext cx="3895200" cy="3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0025" tIns="91425" rIns="0" bIns="91425" anchor="t" anchorCtr="0">
            <a:noAutofit/>
          </a:bodyPr>
          <a:lstStyle/>
          <a:p>
            <a:pPr marL="457200" lvl="0" indent="-215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0" name="Google Shape;720;p44"/>
          <p:cNvSpPr/>
          <p:nvPr/>
        </p:nvSpPr>
        <p:spPr>
          <a:xfrm>
            <a:off x="1001275" y="3210750"/>
            <a:ext cx="649200" cy="5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1" name="Google Shape;2661;p195"/>
          <p:cNvPicPr preferRelativeResize="0"/>
          <p:nvPr/>
        </p:nvPicPr>
        <p:blipFill rotWithShape="1">
          <a:blip r:embed="rId3">
            <a:alphaModFix/>
          </a:blip>
          <a:srcRect l="28145"/>
          <a:stretch/>
        </p:blipFill>
        <p:spPr>
          <a:xfrm>
            <a:off x="2624324" y="0"/>
            <a:ext cx="6519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2" name="Google Shape;2662;p195"/>
          <p:cNvSpPr txBox="1">
            <a:spLocks noGrp="1"/>
          </p:cNvSpPr>
          <p:nvPr>
            <p:ph type="title"/>
          </p:nvPr>
        </p:nvSpPr>
        <p:spPr>
          <a:xfrm>
            <a:off x="676650" y="649225"/>
            <a:ext cx="1947600" cy="1281300"/>
          </a:xfrm>
          <a:prstGeom prst="rect">
            <a:avLst/>
          </a:prstGeom>
          <a:noFill/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Thank You</a:t>
            </a:r>
            <a:endParaRPr sz="2200"/>
          </a:p>
        </p:txBody>
      </p:sp>
      <p:sp>
        <p:nvSpPr>
          <p:cNvPr id="2663" name="Google Shape;2663;p195"/>
          <p:cNvSpPr txBox="1">
            <a:spLocks noGrp="1"/>
          </p:cNvSpPr>
          <p:nvPr>
            <p:ph type="subTitle" idx="1"/>
          </p:nvPr>
        </p:nvSpPr>
        <p:spPr>
          <a:xfrm>
            <a:off x="338325" y="2067375"/>
            <a:ext cx="2624250" cy="642900"/>
          </a:xfrm>
          <a:prstGeom prst="rect">
            <a:avLst/>
          </a:prstGeom>
          <a:noFill/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dirty="0">
                <a:hlinkClick r:id="rId4"/>
              </a:rPr>
              <a:t>gedo.trimble.com</a:t>
            </a:r>
            <a:endParaRPr dirty="0"/>
          </a:p>
        </p:txBody>
      </p:sp>
      <p:sp>
        <p:nvSpPr>
          <p:cNvPr id="2664" name="Google Shape;2664;p195"/>
          <p:cNvSpPr txBox="1">
            <a:spLocks noGrp="1"/>
          </p:cNvSpPr>
          <p:nvPr>
            <p:ph type="body" idx="3"/>
          </p:nvPr>
        </p:nvSpPr>
        <p:spPr>
          <a:xfrm>
            <a:off x="676675" y="2533975"/>
            <a:ext cx="1947600" cy="1955700"/>
          </a:xfrm>
          <a:prstGeom prst="rect">
            <a:avLst/>
          </a:prstGeom>
          <a:noFill/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questions </a:t>
            </a:r>
            <a:br>
              <a:rPr lang="en" dirty="0"/>
            </a:br>
            <a:r>
              <a:rPr lang="en" dirty="0"/>
              <a:t>or feedback </a:t>
            </a:r>
            <a:br>
              <a:rPr lang="en" dirty="0"/>
            </a:br>
            <a:r>
              <a:rPr lang="en" dirty="0"/>
              <a:t>please contact: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l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info@trimble-railway.com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2665" name="Google Shape;2665;p195"/>
          <p:cNvSpPr/>
          <p:nvPr/>
        </p:nvSpPr>
        <p:spPr>
          <a:xfrm>
            <a:off x="683450" y="1920240"/>
            <a:ext cx="649200" cy="4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002" r="26930"/>
          <a:stretch/>
        </p:blipFill>
        <p:spPr>
          <a:xfrm>
            <a:off x="2598821" y="3850"/>
            <a:ext cx="6545178" cy="5139650"/>
          </a:xfrm>
          <a:prstGeom prst="rect">
            <a:avLst/>
          </a:prstGeom>
        </p:spPr>
      </p:pic>
      <p:sp>
        <p:nvSpPr>
          <p:cNvPr id="382" name="Google Shape;382;ge2679c32f2_0_24"/>
          <p:cNvSpPr/>
          <p:nvPr/>
        </p:nvSpPr>
        <p:spPr>
          <a:xfrm>
            <a:off x="2598820" y="-2700"/>
            <a:ext cx="6545179" cy="5143500"/>
          </a:xfrm>
          <a:prstGeom prst="rect">
            <a:avLst/>
          </a:prstGeom>
          <a:solidFill>
            <a:srgbClr val="004B84">
              <a:alpha val="5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e2679c32f2_0_24"/>
          <p:cNvSpPr txBox="1">
            <a:spLocks noGrp="1"/>
          </p:cNvSpPr>
          <p:nvPr>
            <p:ph type="title"/>
          </p:nvPr>
        </p:nvSpPr>
        <p:spPr>
          <a:xfrm>
            <a:off x="676650" y="1013460"/>
            <a:ext cx="3895200" cy="219459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3200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000" dirty="0"/>
              <a:t>Overview</a:t>
            </a:r>
            <a:endParaRPr sz="3200" dirty="0"/>
          </a:p>
        </p:txBody>
      </p:sp>
      <p:sp>
        <p:nvSpPr>
          <p:cNvPr id="384" name="Google Shape;384;ge2679c32f2_0_24"/>
          <p:cNvSpPr txBox="1">
            <a:spLocks noGrp="1"/>
          </p:cNvSpPr>
          <p:nvPr>
            <p:ph type="subTitle" idx="2"/>
          </p:nvPr>
        </p:nvSpPr>
        <p:spPr>
          <a:xfrm>
            <a:off x="676650" y="3210750"/>
            <a:ext cx="3895200" cy="12780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228600" rIns="3200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 dirty="0"/>
              <a:t>Primary application based on GX50/MX50/MX9 point cloud data</a:t>
            </a:r>
          </a:p>
        </p:txBody>
      </p:sp>
      <p:sp>
        <p:nvSpPr>
          <p:cNvPr id="385" name="Google Shape;385;ge2679c32f2_0_24"/>
          <p:cNvSpPr txBox="1">
            <a:spLocks noGrp="1"/>
          </p:cNvSpPr>
          <p:nvPr>
            <p:ph type="title" idx="3"/>
          </p:nvPr>
        </p:nvSpPr>
        <p:spPr>
          <a:xfrm>
            <a:off x="676650" y="649425"/>
            <a:ext cx="3895200" cy="128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3200" dirty="0"/>
              <a:t>Railway Applications</a:t>
            </a:r>
            <a:endParaRPr sz="3200" dirty="0"/>
          </a:p>
        </p:txBody>
      </p:sp>
      <p:sp>
        <p:nvSpPr>
          <p:cNvPr id="387" name="Google Shape;387;ge2679c32f2_0_24"/>
          <p:cNvSpPr/>
          <p:nvPr/>
        </p:nvSpPr>
        <p:spPr>
          <a:xfrm>
            <a:off x="1001275" y="3210750"/>
            <a:ext cx="649200" cy="5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85;ge2679c32f2_0_24">
            <a:extLst>
              <a:ext uri="{FF2B5EF4-FFF2-40B4-BE49-F238E27FC236}">
                <a16:creationId xmlns:a16="http://schemas.microsoft.com/office/drawing/2014/main" id="{32EEFA8D-2250-AF45-CF42-1D516724D838}"/>
              </a:ext>
            </a:extLst>
          </p:cNvPr>
          <p:cNvSpPr txBox="1">
            <a:spLocks/>
          </p:cNvSpPr>
          <p:nvPr/>
        </p:nvSpPr>
        <p:spPr>
          <a:xfrm>
            <a:off x="7563394" y="102962"/>
            <a:ext cx="1489166" cy="1283400"/>
          </a:xfrm>
          <a:prstGeom prst="rect">
            <a:avLst/>
          </a:prstGeom>
          <a:solidFill>
            <a:srgbClr val="005F9E">
              <a:alpha val="50000"/>
            </a:srgbClr>
          </a:solidFill>
          <a:ln>
            <a:noFill/>
          </a:ln>
        </p:spPr>
        <p:txBody>
          <a:bodyPr spcFirstLastPara="1" wrap="square" lIns="3200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Open Sans ExtraBold"/>
              <a:buNone/>
              <a:defRPr sz="7200" b="0" i="0" u="none" strike="noStrike" cap="non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200" dirty="0"/>
              <a:t>Rail Infrastructure Applications</a:t>
            </a:r>
            <a:endParaRPr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386" y="1068011"/>
            <a:ext cx="5546920" cy="3952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128"/>
          <a:stretch/>
        </p:blipFill>
        <p:spPr>
          <a:xfrm>
            <a:off x="1581150" y="1605757"/>
            <a:ext cx="1612900" cy="1560660"/>
          </a:xfrm>
          <a:prstGeom prst="ellipse">
            <a:avLst/>
          </a:prstGeom>
        </p:spPr>
      </p:pic>
      <p:sp>
        <p:nvSpPr>
          <p:cNvPr id="12" name="Google Shape;231;ge2679c32f2_0_0"/>
          <p:cNvSpPr/>
          <p:nvPr/>
        </p:nvSpPr>
        <p:spPr>
          <a:xfrm>
            <a:off x="1641318" y="1605757"/>
            <a:ext cx="1628932" cy="1567133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77" t="64355" r="12860"/>
          <a:stretch/>
        </p:blipFill>
        <p:spPr>
          <a:xfrm>
            <a:off x="5311140" y="3611880"/>
            <a:ext cx="1440180" cy="1409006"/>
          </a:xfrm>
          <a:prstGeom prst="ellipse">
            <a:avLst/>
          </a:prstGeom>
        </p:spPr>
      </p:pic>
      <p:sp>
        <p:nvSpPr>
          <p:cNvPr id="16" name="Google Shape;231;ge2679c32f2_0_0"/>
          <p:cNvSpPr/>
          <p:nvPr/>
        </p:nvSpPr>
        <p:spPr>
          <a:xfrm>
            <a:off x="5311140" y="3611880"/>
            <a:ext cx="1440180" cy="1409006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51" t="40644" r="9616" b="20241"/>
          <a:stretch/>
        </p:blipFill>
        <p:spPr>
          <a:xfrm>
            <a:off x="5328789" y="2669860"/>
            <a:ext cx="1604906" cy="1546166"/>
          </a:xfrm>
          <a:prstGeom prst="ellipse">
            <a:avLst/>
          </a:prstGeom>
        </p:spPr>
      </p:pic>
      <p:sp>
        <p:nvSpPr>
          <p:cNvPr id="18" name="Google Shape;231;ge2679c32f2_0_0"/>
          <p:cNvSpPr/>
          <p:nvPr/>
        </p:nvSpPr>
        <p:spPr>
          <a:xfrm>
            <a:off x="5344900" y="2679384"/>
            <a:ext cx="1599722" cy="1546166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3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46914E-6 L -0.0217 -0.0645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324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25000" decel="2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46914E-6 L -0.0224 -0.0651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-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6" grpId="0" animBg="1"/>
      <p:bldP spid="16" grpId="1" animBg="1"/>
      <p:bldP spid="16" grpId="2" animBg="1"/>
      <p:bldP spid="16" grpId="3" animBg="1"/>
      <p:bldP spid="18" grpId="0" animBg="1"/>
      <p:bldP spid="18" grpId="1" animBg="1"/>
      <p:bldP spid="18" grpId="2" animBg="1"/>
      <p:bldP spid="18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Planning &amp; Design</a:t>
            </a:r>
            <a:endParaRPr dirty="0"/>
          </a:p>
        </p:txBody>
      </p:sp>
      <p:sp>
        <p:nvSpPr>
          <p:cNvPr id="470" name="Google Shape;470;p20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7790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700" b="1" dirty="0"/>
              <a:t>Key Applications</a:t>
            </a:r>
            <a:endParaRPr dirty="0"/>
          </a:p>
          <a:p>
            <a:pPr lvl="0" indent="-311150">
              <a:buSzPts val="1300"/>
            </a:pPr>
            <a:r>
              <a:rPr lang="en-GB" sz="1300" dirty="0"/>
              <a:t>Point cloud data for railway environment modelling </a:t>
            </a:r>
          </a:p>
          <a:p>
            <a:pPr lvl="0" indent="-311150">
              <a:buSzPts val="1300"/>
            </a:pPr>
            <a:r>
              <a:rPr lang="en-GB" sz="1300" dirty="0"/>
              <a:t>Mapping of existing tracks for re-planning</a:t>
            </a:r>
          </a:p>
          <a:p>
            <a:pPr lvl="0" indent="-311150">
              <a:buSzPts val="1300"/>
            </a:pPr>
            <a:r>
              <a:rPr lang="en-GB" sz="1300" dirty="0"/>
              <a:t>Track structure conditions with assessment for rehab strategy</a:t>
            </a:r>
          </a:p>
          <a:p>
            <a:pPr lvl="0" indent="-311150">
              <a:buSzPts val="1300"/>
            </a:pPr>
            <a:r>
              <a:rPr lang="en-GB" sz="1300" dirty="0"/>
              <a:t>Material volumes pre-estimation</a:t>
            </a:r>
          </a:p>
          <a:p>
            <a:pPr lvl="0" indent="-311150">
              <a:buSzPts val="1300"/>
            </a:pPr>
            <a:r>
              <a:rPr lang="en-GB" sz="1300" dirty="0"/>
              <a:t>Overhead cables and catenary positional deviation evaluation</a:t>
            </a:r>
          </a:p>
          <a:p>
            <a:pPr marL="146050" indent="0">
              <a:buSzPts val="1300"/>
              <a:buNone/>
            </a:pPr>
            <a:endParaRPr lang="en-GB" dirty="0"/>
          </a:p>
          <a:p>
            <a:pPr indent="-311150">
              <a:buSzPts val="1300"/>
            </a:pPr>
            <a:endParaRPr lang="en-GB" dirty="0"/>
          </a:p>
          <a:p>
            <a:pPr marL="457200" lvl="0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Accurate track spatial data to comply with today’s BIM standards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6650" y="4598066"/>
            <a:ext cx="732029" cy="297822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91" y="4597980"/>
            <a:ext cx="184150" cy="292594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408" y="4598066"/>
            <a:ext cx="316371" cy="296902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84" y="4597980"/>
            <a:ext cx="250826" cy="296988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453" y="3771060"/>
            <a:ext cx="1463509" cy="1124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604" y="3771060"/>
            <a:ext cx="1466267" cy="1124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233" y="1824507"/>
            <a:ext cx="3194907" cy="24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9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Construction</a:t>
            </a:r>
            <a:endParaRPr dirty="0"/>
          </a:p>
        </p:txBody>
      </p:sp>
      <p:sp>
        <p:nvSpPr>
          <p:cNvPr id="470" name="Google Shape;470;p20"/>
          <p:cNvSpPr txBox="1">
            <a:spLocks noGrp="1"/>
          </p:cNvSpPr>
          <p:nvPr>
            <p:ph type="body" idx="2"/>
          </p:nvPr>
        </p:nvSpPr>
        <p:spPr>
          <a:xfrm>
            <a:off x="676675" y="1609401"/>
            <a:ext cx="5501875" cy="2169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700" b="1" dirty="0"/>
              <a:t>Key Applications</a:t>
            </a:r>
            <a:endParaRPr dirty="0"/>
          </a:p>
          <a:p>
            <a:pPr indent="-311150">
              <a:buSzPts val="1300"/>
            </a:pPr>
            <a:r>
              <a:rPr lang="en-US" sz="1300" dirty="0"/>
              <a:t>Object extraction for as-built comparison with BIM model</a:t>
            </a:r>
          </a:p>
          <a:p>
            <a:pPr indent="-311150">
              <a:buSzPts val="1300"/>
            </a:pPr>
            <a:r>
              <a:rPr lang="en-US" sz="1300" dirty="0"/>
              <a:t>Platform verification (lateral and vertical offsets from track)</a:t>
            </a:r>
          </a:p>
          <a:p>
            <a:pPr indent="-311150">
              <a:buSzPts val="1300"/>
            </a:pPr>
            <a:r>
              <a:rPr lang="en-US" sz="1300" dirty="0"/>
              <a:t>As-built surface (ballast) mapping for volume calculation</a:t>
            </a:r>
          </a:p>
          <a:p>
            <a:pPr indent="-311150">
              <a:buSzPts val="1300"/>
            </a:pPr>
            <a:r>
              <a:rPr lang="en-US" sz="1300" dirty="0"/>
              <a:t>Heights &amp; Stagger as-built for overhead cables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Detailed information to support construction phases</a:t>
            </a:r>
          </a:p>
        </p:txBody>
      </p:sp>
      <p:pic>
        <p:nvPicPr>
          <p:cNvPr id="11" name="Google Shape;474;p20"/>
          <p:cNvPicPr preferRelativeResize="0"/>
          <p:nvPr/>
        </p:nvPicPr>
        <p:blipFill rotWithShape="1"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722" y="4597980"/>
            <a:ext cx="721618" cy="296979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6650" y="4598066"/>
            <a:ext cx="732029" cy="297822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91" y="4597980"/>
            <a:ext cx="184150" cy="292594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408" y="4598066"/>
            <a:ext cx="316371" cy="296902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84" y="4597980"/>
            <a:ext cx="250826" cy="296988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342" y="1789299"/>
            <a:ext cx="3420000" cy="26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10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Maintenance &amp; Operations</a:t>
            </a:r>
            <a:endParaRPr dirty="0"/>
          </a:p>
        </p:txBody>
      </p:sp>
      <p:sp>
        <p:nvSpPr>
          <p:cNvPr id="470" name="Google Shape;470;p20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7790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700" b="1" dirty="0"/>
              <a:t>Key Applications</a:t>
            </a:r>
            <a:endParaRPr dirty="0"/>
          </a:p>
          <a:p>
            <a:pPr indent="-311150">
              <a:buSzPts val="1300"/>
            </a:pPr>
            <a:r>
              <a:rPr lang="en-US" sz="1300" dirty="0"/>
              <a:t>Structural clearance inspections during operation</a:t>
            </a:r>
          </a:p>
          <a:p>
            <a:pPr indent="-311150">
              <a:buSzPts val="1300"/>
            </a:pPr>
            <a:r>
              <a:rPr lang="en-US" sz="1300" dirty="0"/>
              <a:t>Periodical platform gauging inspections in station areas</a:t>
            </a:r>
          </a:p>
          <a:p>
            <a:pPr indent="-311150">
              <a:buSzPts val="1300"/>
            </a:pPr>
            <a:r>
              <a:rPr lang="en-US" sz="1300" dirty="0"/>
              <a:t>Clearance check for rolling stock and corridor safety approvals</a:t>
            </a:r>
          </a:p>
          <a:p>
            <a:pPr indent="-311150">
              <a:buSzPts val="1300"/>
            </a:pPr>
            <a:r>
              <a:rPr lang="en-US" sz="1300" dirty="0"/>
              <a:t>Evaluation of track geometry and deviations from design</a:t>
            </a:r>
          </a:p>
          <a:p>
            <a:pPr indent="-311150">
              <a:buSzPts val="1300"/>
            </a:pPr>
            <a:endParaRPr lang="en-US" sz="1300" dirty="0"/>
          </a:p>
        </p:txBody>
      </p:sp>
      <p:pic>
        <p:nvPicPr>
          <p:cNvPr id="472" name="Google Shape;472;p20"/>
          <p:cNvPicPr preferRelativeResize="0"/>
          <p:nvPr/>
        </p:nvPicPr>
        <p:blipFill rotWithShape="1"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295" y="4604114"/>
            <a:ext cx="292946" cy="291000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High quality data for safe infrastructure operations</a:t>
            </a:r>
          </a:p>
        </p:txBody>
      </p:sp>
      <p:pic>
        <p:nvPicPr>
          <p:cNvPr id="11" name="Google Shape;458;p19"/>
          <p:cNvPicPr preferRelativeResize="0"/>
          <p:nvPr/>
        </p:nvPicPr>
        <p:blipFill rotWithShape="1">
          <a:blip r:embed="rId4" cstate="hqprint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50" y="4605797"/>
            <a:ext cx="345129" cy="292594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757" y="4604114"/>
            <a:ext cx="184150" cy="292594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769" y="3580012"/>
            <a:ext cx="2020704" cy="1553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647" y="1769380"/>
            <a:ext cx="3168019" cy="243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9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660" y="3200678"/>
            <a:ext cx="1676550" cy="1288722"/>
          </a:xfrm>
          <a:prstGeom prst="rect">
            <a:avLst/>
          </a:prstGeom>
        </p:spPr>
      </p:pic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676650" y="10225"/>
            <a:ext cx="77904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Rail Asset Inventory</a:t>
            </a:r>
            <a:endParaRPr dirty="0"/>
          </a:p>
        </p:txBody>
      </p:sp>
      <p:sp>
        <p:nvSpPr>
          <p:cNvPr id="470" name="Google Shape;470;p20"/>
          <p:cNvSpPr txBox="1">
            <a:spLocks noGrp="1"/>
          </p:cNvSpPr>
          <p:nvPr>
            <p:ph type="body" idx="2"/>
          </p:nvPr>
        </p:nvSpPr>
        <p:spPr>
          <a:xfrm>
            <a:off x="676675" y="1609400"/>
            <a:ext cx="5341353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1700" b="1" dirty="0"/>
              <a:t>Key Applications</a:t>
            </a:r>
            <a:endParaRPr dirty="0"/>
          </a:p>
          <a:p>
            <a:pPr marL="446088" lvl="0" indent="-300038">
              <a:buSzPts val="1300"/>
            </a:pPr>
            <a:r>
              <a:rPr lang="en-US" sz="1300" dirty="0"/>
              <a:t>Track corridor data for railway GIS and Asset </a:t>
            </a:r>
          </a:p>
          <a:p>
            <a:pPr marL="446088" lvl="0" indent="-300038">
              <a:buSzPts val="1300"/>
              <a:buNone/>
            </a:pPr>
            <a:r>
              <a:rPr lang="en-US" sz="1300" dirty="0"/>
              <a:t>	Management Systems</a:t>
            </a:r>
          </a:p>
          <a:p>
            <a:pPr marL="446088" lvl="0" indent="-300038">
              <a:buSzPts val="1300"/>
            </a:pPr>
            <a:r>
              <a:rPr lang="de-DE" sz="1300" dirty="0"/>
              <a:t>Asset </a:t>
            </a:r>
            <a:r>
              <a:rPr lang="de-DE" sz="1300" dirty="0" err="1"/>
              <a:t>data</a:t>
            </a:r>
            <a:r>
              <a:rPr lang="de-DE" sz="1300" dirty="0"/>
              <a:t> </a:t>
            </a:r>
            <a:r>
              <a:rPr lang="de-DE" sz="1300" dirty="0" err="1"/>
              <a:t>verification</a:t>
            </a:r>
            <a:endParaRPr lang="en-US" sz="1300" dirty="0"/>
          </a:p>
          <a:p>
            <a:pPr indent="-311150">
              <a:buSzPts val="1300"/>
            </a:pPr>
            <a:endParaRPr lang="en-US" sz="13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Transparent data from track asset mapping &amp; condition assessment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676650" y="4604114"/>
            <a:ext cx="760633" cy="294559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503" y="4602334"/>
            <a:ext cx="395016" cy="294559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3" name="Google Shape;472;p20"/>
          <p:cNvPicPr preferRelativeResize="0"/>
          <p:nvPr/>
        </p:nvPicPr>
        <p:blipFill rotWithShape="1"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420" y="4604114"/>
            <a:ext cx="292946" cy="291000"/>
          </a:xfrm>
          <a:prstGeom prst="rect">
            <a:avLst/>
          </a:prstGeom>
          <a:solidFill>
            <a:srgbClr val="004184"/>
          </a:solidFill>
          <a:ln>
            <a:noFill/>
          </a:ln>
        </p:spPr>
      </p:pic>
      <p:pic>
        <p:nvPicPr>
          <p:cNvPr id="17" name="Google Shape;102;p55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224" y="4645152"/>
            <a:ext cx="32004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770" y="1771056"/>
            <a:ext cx="3536404" cy="2718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070" y="3200678"/>
            <a:ext cx="1676550" cy="12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60930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- V1.0.3 - 01.07.21">
  <a:themeElements>
    <a:clrScheme name="Simple Light">
      <a:dk1>
        <a:srgbClr val="002D5B"/>
      </a:dk1>
      <a:lt1>
        <a:srgbClr val="FFFFFF"/>
      </a:lt1>
      <a:dk2>
        <a:srgbClr val="FFBE00"/>
      </a:dk2>
      <a:lt2>
        <a:srgbClr val="F3F3F7"/>
      </a:lt2>
      <a:accent1>
        <a:srgbClr val="00437B"/>
      </a:accent1>
      <a:accent2>
        <a:srgbClr val="005F9E"/>
      </a:accent2>
      <a:accent3>
        <a:srgbClr val="009AD9"/>
      </a:accent3>
      <a:accent4>
        <a:srgbClr val="363545"/>
      </a:accent4>
      <a:accent5>
        <a:srgbClr val="8C8B96"/>
      </a:accent5>
      <a:accent6>
        <a:srgbClr val="D0D0D7"/>
      </a:accent6>
      <a:hlink>
        <a:srgbClr val="009A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1134</Words>
  <Application>Microsoft Office PowerPoint</Application>
  <PresentationFormat>On-screen Show (16:9)</PresentationFormat>
  <Paragraphs>217</Paragraphs>
  <Slides>33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 Black</vt:lpstr>
      <vt:lpstr>Fira Sans Extra Condensed Medium</vt:lpstr>
      <vt:lpstr>Open Sans</vt:lpstr>
      <vt:lpstr>Calibri</vt:lpstr>
      <vt:lpstr>Wingdings</vt:lpstr>
      <vt:lpstr>Open Sans ExtraBold</vt:lpstr>
      <vt:lpstr>Arial</vt:lpstr>
      <vt:lpstr>Corporate - V1.0.3 - 01.07.21</vt:lpstr>
      <vt:lpstr>Utilizing Trimble point cloud data for railway applications</vt:lpstr>
      <vt:lpstr>Speakers</vt:lpstr>
      <vt:lpstr>Agenda</vt:lpstr>
      <vt:lpstr>Overview</vt:lpstr>
      <vt:lpstr>Rail Infrastructure Applications</vt:lpstr>
      <vt:lpstr>Planning &amp; Design</vt:lpstr>
      <vt:lpstr>Construction</vt:lpstr>
      <vt:lpstr>Maintenance &amp; Operations</vt:lpstr>
      <vt:lpstr>Rail Asset Inventory</vt:lpstr>
      <vt:lpstr>Data processing and flow</vt:lpstr>
      <vt:lpstr>Trimble Scanning and Mapping Portfolio for Railway Applications</vt:lpstr>
      <vt:lpstr>Railway point cloud data – workflow from field to office</vt:lpstr>
      <vt:lpstr>Railway point cloud data Data Flow</vt:lpstr>
      <vt:lpstr>Point Cloud analysis and rail feature extraction</vt:lpstr>
      <vt:lpstr>Trimble GEDO Scan Office</vt:lpstr>
      <vt:lpstr>Trimble GEDO Scan Office – solution for handling rail point cloud data </vt:lpstr>
      <vt:lpstr>Trajectory based navigation</vt:lpstr>
      <vt:lpstr>Colorized visualization</vt:lpstr>
      <vt:lpstr>Mapping track trajectory</vt:lpstr>
      <vt:lpstr>Mapping rail specific objects</vt:lpstr>
      <vt:lpstr>Mapping linear infrastructure </vt:lpstr>
      <vt:lpstr>Mapping overhead lines (OHL)</vt:lpstr>
      <vt:lpstr>Clearance and free space analysis</vt:lpstr>
      <vt:lpstr>Image support and orthophoto</vt:lpstr>
      <vt:lpstr>Clearance reporting</vt:lpstr>
      <vt:lpstr>Optimal track alignment fitting</vt:lpstr>
      <vt:lpstr>Colission data for design</vt:lpstr>
      <vt:lpstr>Railway specific classification</vt:lpstr>
      <vt:lpstr>Ballast volume &amp; cut/fill calculation</vt:lpstr>
      <vt:lpstr>Box filtering for modelling</vt:lpstr>
      <vt:lpstr>Point cloud data for  Railway Applications</vt:lpstr>
      <vt:lpstr>Questions &amp; Answers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Trimble Track Survey &amp; Scanning Portfolio Update</dc:title>
  <dc:creator>linas_maciulevicius@trimble.com</dc:creator>
  <cp:lastModifiedBy>Linas Maciulevicius</cp:lastModifiedBy>
  <cp:revision>397</cp:revision>
  <dcterms:created xsi:type="dcterms:W3CDTF">2021-06-24T15:26:58Z</dcterms:created>
  <dcterms:modified xsi:type="dcterms:W3CDTF">2023-07-27T10:30:44Z</dcterms:modified>
</cp:coreProperties>
</file>